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62" r:id="rId9"/>
    <p:sldId id="263" r:id="rId10"/>
    <p:sldId id="264" r:id="rId11"/>
    <p:sldId id="291" r:id="rId12"/>
    <p:sldId id="278" r:id="rId13"/>
    <p:sldId id="290" r:id="rId14"/>
    <p:sldId id="265" r:id="rId15"/>
    <p:sldId id="266" r:id="rId16"/>
    <p:sldId id="271" r:id="rId17"/>
    <p:sldId id="273" r:id="rId18"/>
    <p:sldId id="272" r:id="rId19"/>
    <p:sldId id="267" r:id="rId20"/>
    <p:sldId id="274" r:id="rId21"/>
    <p:sldId id="288" r:id="rId22"/>
    <p:sldId id="287" r:id="rId23"/>
    <p:sldId id="275" r:id="rId24"/>
    <p:sldId id="276" r:id="rId25"/>
    <p:sldId id="279" r:id="rId26"/>
    <p:sldId id="284" r:id="rId27"/>
    <p:sldId id="277" r:id="rId28"/>
    <p:sldId id="281" r:id="rId29"/>
    <p:sldId id="282" r:id="rId30"/>
    <p:sldId id="280" r:id="rId31"/>
    <p:sldId id="285" r:id="rId32"/>
    <p:sldId id="286" r:id="rId33"/>
    <p:sldId id="269" r:id="rId34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1F492-DE2A-44DB-8403-2702F723B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38C67F-64E7-4F78-93AE-D0A321316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A08DA-9513-42F2-B461-A5DC901A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634E8-2FD4-4DBB-981D-888AB165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C72B9-4B56-4034-9A6C-FF80C4D7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8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0FDF8-4907-425A-93D1-CCC75A8C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1F6BC8-F00C-4DF6-8D9D-FD4ED6E76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30793-3479-4AE6-9FD0-C952F68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4DF60-6650-42FB-A667-E6604539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04253-9137-4C08-93EE-A621B6CD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4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4A0AAD-8D38-4C0B-9B6B-56A6CAF65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F4E3C9-D82D-42AD-8EEC-9AE4E911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0A8E8-2C2D-49AA-82BB-F23CD99E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5CDCD-4353-4E3C-A008-AD4FEAB1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88763-D24A-49EC-B01A-B7A5BD2F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3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E856C-EEE5-453B-BFF9-A6FE1A15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BFD7F-910D-4DD2-80EB-F7A18390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A1E3D-B630-4909-9236-E723FA7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20D44-A8F5-4EE3-897D-3E8733FD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C8DC-F62C-417E-BBAA-7251D20F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A08AC-2C82-4E45-82E4-0732DE7C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6AACD9-9F88-4552-90DD-54954ADE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69C9F-FB4C-46A3-9353-1CCE6A24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0E68B-BC96-4DCC-AEF0-8797B1BF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D06D6-4464-4EE5-B34C-94ABD74D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5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E97AE-51FE-4D46-B0C0-B6440996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24D38-FB1C-4975-A6F2-78DB7BC9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9B2EE-1436-43B8-893B-056EB9D52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1E50B-71DA-48C8-AF56-4634D9BD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D77DFD-F022-49AF-8D0B-37A2D215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28E52-5BFD-45DE-AFD1-11DB9412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8D79-5BEF-4E4D-835F-74851622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CFE332-D802-40FD-B762-9F124DB4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895C9B-D8CC-491F-9C26-7E4F42121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A39DE-06E1-4439-B3B9-75CC6218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2D8E4A-4D5D-4020-B689-D935871F4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ED7F5B-C4A3-41B3-8406-45CCBA73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17E0BA-79CA-40EB-8A9E-8F5ADBF8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FC8E6-FBA9-4D71-AF6E-ED1FBD9D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8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9679-CE15-4839-99D3-1F26DE58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A8A952-E95B-4FE2-AEFD-0F9E364D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C83E3-A1AC-4EFA-BDD3-353D480D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F046D3-A35D-48FE-8D8C-E4FC63A8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7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4B6AC-C296-413E-BF06-DE4BC377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3EBEBC-D723-4E3F-A351-9022259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66308-F611-462C-A181-8DF7D479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5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2042C-B905-4A6F-B12D-1EBE494E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4B3C1-CDE5-4901-A450-045AAE4A5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E1A0A-D27B-45CF-9E69-548F7E35E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AEA398-30DD-43DE-8747-B0589115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AF88B-3302-4027-A41D-4063876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9F640-DBDA-4815-A52D-E6DCA130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4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5C6B-494B-48C3-8BCC-863C98D0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75C288-03BC-4410-903F-CF1266704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772C4-CC80-45AD-9473-0D328714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61C3E-5A12-43DE-A111-F33F7C41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0C0FD-696E-4503-B041-78869334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77060-B741-49C3-9AD1-710310E5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764696-1BC7-4E07-81F5-62492F7E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F6DEF-0E6E-4B45-9BF4-71213B66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B0C33-4B1A-4E42-89FE-0F4356A05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5AF5B-054B-4504-B49A-80079F0E593C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F0AF6-9F65-427D-B849-1FDE3CFE8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0BDD5-162D-42F5-BB9C-9F36EFE5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23EDA-EB86-4E55-87C4-E35D31BA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7BA871-79DA-470D-97A5-54DFB04EC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b="1383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C69A-E1C5-4042-B7C6-88306B0EF9A0}"/>
              </a:ext>
            </a:extLst>
          </p:cNvPr>
          <p:cNvSpPr txBox="1"/>
          <p:nvPr/>
        </p:nvSpPr>
        <p:spPr>
          <a:xfrm>
            <a:off x="120561" y="2921168"/>
            <a:ext cx="58689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ICEBERG</a:t>
            </a:r>
          </a:p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환경 살리기 게임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B4FA7-F721-4344-B741-2317E510A81E}"/>
              </a:ext>
            </a:extLst>
          </p:cNvPr>
          <p:cNvSpPr txBox="1"/>
          <p:nvPr/>
        </p:nvSpPr>
        <p:spPr>
          <a:xfrm>
            <a:off x="9951866" y="5534561"/>
            <a:ext cx="3263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지구방위본부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201635924	</a:t>
            </a: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오윤택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201636006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최윤호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201636084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5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F44696-033C-4DBB-A703-582CF6A87E15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제작일정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A1B67-9C8E-44DB-90FE-1DBEB7105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9" y="1481797"/>
            <a:ext cx="10437962" cy="49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EBFB26-C177-614F-AAFC-99D4875BFC6D}"/>
              </a:ext>
            </a:extLst>
          </p:cNvPr>
          <p:cNvSpPr/>
          <p:nvPr/>
        </p:nvSpPr>
        <p:spPr>
          <a:xfrm>
            <a:off x="8558720" y="1383759"/>
            <a:ext cx="800439" cy="605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F44696-033C-4DBB-A703-582CF6A87E15}"/>
              </a:ext>
            </a:extLst>
          </p:cNvPr>
          <p:cNvSpPr/>
          <p:nvPr/>
        </p:nvSpPr>
        <p:spPr>
          <a:xfrm>
            <a:off x="-123986" y="418454"/>
            <a:ext cx="2780100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BA4C-F32E-934B-8E79-734160A24778}"/>
              </a:ext>
            </a:extLst>
          </p:cNvPr>
          <p:cNvSpPr txBox="1"/>
          <p:nvPr/>
        </p:nvSpPr>
        <p:spPr>
          <a:xfrm>
            <a:off x="1416809" y="1471587"/>
            <a:ext cx="1495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내부 </a:t>
            </a:r>
            <a:r>
              <a:rPr kumimoji="1" lang="en-US" altLang="ko-KR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endParaRPr kumimoji="1" lang="ko-Kore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8F2DEB-2273-7D44-86EE-9F8511163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75" y="2787354"/>
            <a:ext cx="1474535" cy="1474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13DF3-34EF-CA44-BD0C-5F33FAD627AA}"/>
              </a:ext>
            </a:extLst>
          </p:cNvPr>
          <p:cNvSpPr txBox="1"/>
          <p:nvPr/>
        </p:nvSpPr>
        <p:spPr>
          <a:xfrm>
            <a:off x="5521952" y="4342983"/>
            <a:ext cx="9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Iceberg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240479-4CE0-B54E-A78D-98D5C09AA2EC}"/>
              </a:ext>
            </a:extLst>
          </p:cNvPr>
          <p:cNvSpPr/>
          <p:nvPr/>
        </p:nvSpPr>
        <p:spPr>
          <a:xfrm>
            <a:off x="410191" y="1966449"/>
            <a:ext cx="3509158" cy="4570917"/>
          </a:xfrm>
          <a:prstGeom prst="roundRect">
            <a:avLst>
              <a:gd name="adj" fmla="val 11252"/>
            </a:avLst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85A81-EF23-1445-B500-F21A42CDDB54}"/>
              </a:ext>
            </a:extLst>
          </p:cNvPr>
          <p:cNvSpPr txBox="1"/>
          <p:nvPr/>
        </p:nvSpPr>
        <p:spPr>
          <a:xfrm>
            <a:off x="9085154" y="1471587"/>
            <a:ext cx="1644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Firebase</a:t>
            </a:r>
            <a:endParaRPr kumimoji="1" lang="ko-Kore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32C5603-FB09-AB45-A97F-937066917A3E}"/>
              </a:ext>
            </a:extLst>
          </p:cNvPr>
          <p:cNvSpPr/>
          <p:nvPr/>
        </p:nvSpPr>
        <p:spPr>
          <a:xfrm>
            <a:off x="8078536" y="1966449"/>
            <a:ext cx="3509158" cy="4570917"/>
          </a:xfrm>
          <a:prstGeom prst="roundRect">
            <a:avLst>
              <a:gd name="adj" fmla="val 11252"/>
            </a:avLst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99FFE9F-5C3E-9943-9DBC-A7FAA31ECE0F}"/>
              </a:ext>
            </a:extLst>
          </p:cNvPr>
          <p:cNvSpPr/>
          <p:nvPr/>
        </p:nvSpPr>
        <p:spPr>
          <a:xfrm>
            <a:off x="616917" y="2308073"/>
            <a:ext cx="3061533" cy="10279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4932AE-4221-6B4F-B108-CD7FB8085210}"/>
              </a:ext>
            </a:extLst>
          </p:cNvPr>
          <p:cNvSpPr/>
          <p:nvPr/>
        </p:nvSpPr>
        <p:spPr>
          <a:xfrm>
            <a:off x="616917" y="5139560"/>
            <a:ext cx="3061533" cy="10279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Status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08A3F4A-FE5C-E845-82C5-FC723DFFF02E}"/>
              </a:ext>
            </a:extLst>
          </p:cNvPr>
          <p:cNvSpPr/>
          <p:nvPr/>
        </p:nvSpPr>
        <p:spPr>
          <a:xfrm>
            <a:off x="616917" y="3737952"/>
            <a:ext cx="3061533" cy="10279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Time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B61DFCC-1E14-2C42-8E00-838788E4A62C}"/>
              </a:ext>
            </a:extLst>
          </p:cNvPr>
          <p:cNvSpPr/>
          <p:nvPr/>
        </p:nvSpPr>
        <p:spPr>
          <a:xfrm>
            <a:off x="8302348" y="2308073"/>
            <a:ext cx="3061533" cy="6621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UserSelect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C9550B64-BB3D-A340-9BF8-1B824571E565}"/>
              </a:ext>
            </a:extLst>
          </p:cNvPr>
          <p:cNvSpPr/>
          <p:nvPr/>
        </p:nvSpPr>
        <p:spPr>
          <a:xfrm>
            <a:off x="8315283" y="3056689"/>
            <a:ext cx="3061533" cy="3243211"/>
          </a:xfrm>
          <a:prstGeom prst="roundRect">
            <a:avLst>
              <a:gd name="adj" fmla="val 61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57669EF-2419-4041-8953-42021E98A56A}"/>
              </a:ext>
            </a:extLst>
          </p:cNvPr>
          <p:cNvSpPr/>
          <p:nvPr/>
        </p:nvSpPr>
        <p:spPr>
          <a:xfrm>
            <a:off x="8453697" y="5485244"/>
            <a:ext cx="2815495" cy="608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ShotBear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7707318-D1B2-A14B-8790-F311A03A0AB4}"/>
              </a:ext>
            </a:extLst>
          </p:cNvPr>
          <p:cNvSpPr/>
          <p:nvPr/>
        </p:nvSpPr>
        <p:spPr>
          <a:xfrm>
            <a:off x="8453697" y="4725872"/>
            <a:ext cx="2815495" cy="608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WaterDoggy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DF5082F-BCB5-554D-A4A7-479967AF3D60}"/>
              </a:ext>
            </a:extLst>
          </p:cNvPr>
          <p:cNvSpPr/>
          <p:nvPr/>
        </p:nvSpPr>
        <p:spPr>
          <a:xfrm>
            <a:off x="8453697" y="3966499"/>
            <a:ext cx="2815495" cy="608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PenguinRun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FD5D5DE-50DB-884B-872C-A26A5DE7C898}"/>
              </a:ext>
            </a:extLst>
          </p:cNvPr>
          <p:cNvSpPr/>
          <p:nvPr/>
        </p:nvSpPr>
        <p:spPr>
          <a:xfrm>
            <a:off x="8453697" y="3207126"/>
            <a:ext cx="2815495" cy="608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MainGame</a:t>
            </a:r>
            <a:endParaRPr kumimoji="1" lang="ko-Kore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F7793C-1BAA-4345-B6B1-02EB3FDED358}"/>
              </a:ext>
            </a:extLst>
          </p:cNvPr>
          <p:cNvCxnSpPr/>
          <p:nvPr/>
        </p:nvCxnSpPr>
        <p:spPr>
          <a:xfrm flipH="1">
            <a:off x="4152795" y="3335983"/>
            <a:ext cx="895482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8F75A1A-55E7-C74C-8B99-FEB9BCD3305F}"/>
              </a:ext>
            </a:extLst>
          </p:cNvPr>
          <p:cNvCxnSpPr>
            <a:cxnSpLocks/>
          </p:cNvCxnSpPr>
          <p:nvPr/>
        </p:nvCxnSpPr>
        <p:spPr>
          <a:xfrm flipV="1">
            <a:off x="4170515" y="3646604"/>
            <a:ext cx="86004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DCB99E-3541-0449-B315-74EC50228C5C}"/>
              </a:ext>
            </a:extLst>
          </p:cNvPr>
          <p:cNvSpPr txBox="1"/>
          <p:nvPr/>
        </p:nvSpPr>
        <p:spPr>
          <a:xfrm>
            <a:off x="3970787" y="2653128"/>
            <a:ext cx="1262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데이터</a:t>
            </a:r>
            <a:endParaRPr kumimoji="1"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Save &amp; Load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7B1004B-A4FC-BA4D-8CA1-3768A6058949}"/>
              </a:ext>
            </a:extLst>
          </p:cNvPr>
          <p:cNvCxnSpPr/>
          <p:nvPr/>
        </p:nvCxnSpPr>
        <p:spPr>
          <a:xfrm flipH="1">
            <a:off x="6978569" y="2555065"/>
            <a:ext cx="895482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D6505D-050B-074A-9D48-5795899E4EBD}"/>
              </a:ext>
            </a:extLst>
          </p:cNvPr>
          <p:cNvCxnSpPr>
            <a:cxnSpLocks/>
          </p:cNvCxnSpPr>
          <p:nvPr/>
        </p:nvCxnSpPr>
        <p:spPr>
          <a:xfrm flipV="1">
            <a:off x="6996289" y="2865686"/>
            <a:ext cx="86004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BB3F4C6-A93C-1E47-9EA2-F219F519CC6F}"/>
              </a:ext>
            </a:extLst>
          </p:cNvPr>
          <p:cNvCxnSpPr/>
          <p:nvPr/>
        </p:nvCxnSpPr>
        <p:spPr>
          <a:xfrm flipH="1">
            <a:off x="6996290" y="4575436"/>
            <a:ext cx="895482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2E3654-5F32-D74A-A78E-FB28629C3E17}"/>
              </a:ext>
            </a:extLst>
          </p:cNvPr>
          <p:cNvCxnSpPr>
            <a:cxnSpLocks/>
          </p:cNvCxnSpPr>
          <p:nvPr/>
        </p:nvCxnSpPr>
        <p:spPr>
          <a:xfrm flipV="1">
            <a:off x="7014010" y="4886057"/>
            <a:ext cx="86004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3BBF0C-8FE5-5848-8239-DCB351572C49}"/>
              </a:ext>
            </a:extLst>
          </p:cNvPr>
          <p:cNvSpPr txBox="1"/>
          <p:nvPr/>
        </p:nvSpPr>
        <p:spPr>
          <a:xfrm>
            <a:off x="6776111" y="1882533"/>
            <a:ext cx="1262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선택</a:t>
            </a:r>
            <a:endParaRPr kumimoji="1"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Save &amp; Load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58B1CF-EAE3-DA41-8DDD-2EB821071F7C}"/>
              </a:ext>
            </a:extLst>
          </p:cNvPr>
          <p:cNvSpPr txBox="1"/>
          <p:nvPr/>
        </p:nvSpPr>
        <p:spPr>
          <a:xfrm>
            <a:off x="6569129" y="4969974"/>
            <a:ext cx="16552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랭킹 요청</a:t>
            </a:r>
            <a:endParaRPr kumimoji="1"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Save &amp; Load</a:t>
            </a:r>
          </a:p>
        </p:txBody>
      </p:sp>
    </p:spTree>
    <p:extLst>
      <p:ext uri="{BB962C8B-B14F-4D97-AF65-F5344CB8AC3E}">
        <p14:creationId xmlns:p14="http://schemas.microsoft.com/office/powerpoint/2010/main" val="3371523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F44696-033C-4DBB-A703-582CF6A87E15}"/>
              </a:ext>
            </a:extLst>
          </p:cNvPr>
          <p:cNvSpPr/>
          <p:nvPr/>
        </p:nvSpPr>
        <p:spPr>
          <a:xfrm>
            <a:off x="-123986" y="418454"/>
            <a:ext cx="2780100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BA4C-F32E-934B-8E79-734160A24778}"/>
              </a:ext>
            </a:extLst>
          </p:cNvPr>
          <p:cNvSpPr txBox="1"/>
          <p:nvPr/>
        </p:nvSpPr>
        <p:spPr>
          <a:xfrm>
            <a:off x="4849504" y="708536"/>
            <a:ext cx="2278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내부 </a:t>
            </a:r>
            <a:r>
              <a:rPr kumimoji="1" lang="en-US" altLang="ko-KR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kumimoji="1" lang="ko-KR" altLang="en-US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kumimoji="1" lang="ko-Kore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8F2DEB-2273-7D44-86EE-9F8511163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52" y="1325221"/>
            <a:ext cx="643914" cy="643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13DF3-34EF-CA44-BD0C-5F33FAD627AA}"/>
              </a:ext>
            </a:extLst>
          </p:cNvPr>
          <p:cNvSpPr txBox="1"/>
          <p:nvPr/>
        </p:nvSpPr>
        <p:spPr>
          <a:xfrm>
            <a:off x="5504605" y="1966449"/>
            <a:ext cx="10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Iceberg</a:t>
            </a:r>
            <a:endParaRPr kumimoji="1" lang="ko-Kore-KR" altLang="en-US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18F40A0-DF22-F643-B9EA-2E63B7D3265D}"/>
              </a:ext>
            </a:extLst>
          </p:cNvPr>
          <p:cNvGraphicFramePr>
            <a:graphicFrameLocks noGrp="1"/>
          </p:cNvGraphicFramePr>
          <p:nvPr/>
        </p:nvGraphicFramePr>
        <p:xfrm>
          <a:off x="233343" y="3143240"/>
          <a:ext cx="3889127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642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966135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596350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232817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PlayerPositionX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36793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PlayerPositionY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Y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23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PlayerPositionZ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Z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2787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PlayerRotationX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92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PlayerRotationY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Y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0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PlayerRotationZ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플레이어의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Z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24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CatPositionX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536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CatPositionY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Y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363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CatPositionZ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Z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Position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3558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CatRotationX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73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CatRotationY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Y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14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CatRotationZ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고양이의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Z</a:t>
                      </a:r>
                      <a:r>
                        <a:rPr lang="ko-KR" altLang="en-US" sz="1200" dirty="0"/>
                        <a:t>축 </a:t>
                      </a:r>
                      <a:r>
                        <a:rPr lang="en-US" altLang="ko-KR" sz="1200" dirty="0"/>
                        <a:t>Rotation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4873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787206-9790-7949-A95A-42905470DA27}"/>
              </a:ext>
            </a:extLst>
          </p:cNvPr>
          <p:cNvSpPr txBox="1"/>
          <p:nvPr/>
        </p:nvSpPr>
        <p:spPr>
          <a:xfrm>
            <a:off x="233343" y="2773908"/>
            <a:ext cx="129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Transform</a:t>
            </a:r>
            <a:endParaRPr kumimoji="1" lang="ko-Kore-KR" altLang="en-US" b="1" dirty="0"/>
          </a:p>
        </p:txBody>
      </p:sp>
      <p:graphicFrame>
        <p:nvGraphicFramePr>
          <p:cNvPr id="14" name="표 11">
            <a:extLst>
              <a:ext uri="{FF2B5EF4-FFF2-40B4-BE49-F238E27FC236}">
                <a16:creationId xmlns:a16="http://schemas.microsoft.com/office/drawing/2014/main" id="{9180C380-FE56-2D43-AEE4-87D1FB4F19F1}"/>
              </a:ext>
            </a:extLst>
          </p:cNvPr>
          <p:cNvGraphicFramePr>
            <a:graphicFrameLocks noGrp="1"/>
          </p:cNvGraphicFramePr>
          <p:nvPr/>
        </p:nvGraphicFramePr>
        <p:xfrm>
          <a:off x="4407127" y="3143240"/>
          <a:ext cx="2974263" cy="1468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232817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Second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게임 내 시간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초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36793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게임 내 시간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23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Season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게임 내 시간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계절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2787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Year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게임 내 시간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연도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923"/>
                  </a:ext>
                </a:extLst>
              </a:tr>
            </a:tbl>
          </a:graphicData>
        </a:graphic>
      </p:graphicFrame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84C8A00A-6C4F-0A4A-87C3-4D369DF489FA}"/>
              </a:ext>
            </a:extLst>
          </p:cNvPr>
          <p:cNvGraphicFramePr>
            <a:graphicFrameLocks noGrp="1"/>
          </p:cNvGraphicFramePr>
          <p:nvPr/>
        </p:nvGraphicFramePr>
        <p:xfrm>
          <a:off x="7666047" y="3143240"/>
          <a:ext cx="4350308" cy="3114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MoodValue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캐릭터</a:t>
                      </a:r>
                      <a:r>
                        <a:rPr lang="ko-KR" altLang="en-US" sz="1200" dirty="0"/>
                        <a:t>의 기분 요소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MoodValue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캐릭터</a:t>
                      </a:r>
                      <a:r>
                        <a:rPr lang="ko-KR" altLang="en-US" sz="1200" dirty="0"/>
                        <a:t>의 기분 요소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8337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MoodValue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캐릭터</a:t>
                      </a:r>
                      <a:r>
                        <a:rPr lang="ko-KR" altLang="en-US" sz="1200" dirty="0"/>
                        <a:t>의 기분 요소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701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MoodValue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캐릭터</a:t>
                      </a:r>
                      <a:r>
                        <a:rPr lang="ko-KR" altLang="en-US" sz="1200" dirty="0"/>
                        <a:t>의 기분 요소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float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595673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UserDidWork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출근</a:t>
                      </a:r>
                      <a:r>
                        <a:rPr lang="ko-KR" altLang="en-US" sz="1200" dirty="0"/>
                        <a:t> 이후 상황인지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57506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UserDidSleep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취침</a:t>
                      </a:r>
                      <a:r>
                        <a:rPr lang="ko-KR" altLang="en-US" sz="1200" dirty="0"/>
                        <a:t> 이후 상황인지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24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UserPlayedGame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미니</a:t>
                      </a:r>
                      <a:r>
                        <a:rPr lang="ko-KR" altLang="en-US" sz="1200" dirty="0"/>
                        <a:t> 게임 플레이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36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UserWentShopping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쇼핑</a:t>
                      </a:r>
                      <a:r>
                        <a:rPr lang="ko-KR" altLang="en-US" sz="1200" dirty="0"/>
                        <a:t>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04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UserTookShortShower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짧은</a:t>
                      </a:r>
                      <a:r>
                        <a:rPr lang="ko-KR" altLang="en-US" sz="1200" dirty="0"/>
                        <a:t> 샤워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6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UserTookLongShower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긴</a:t>
                      </a:r>
                      <a:r>
                        <a:rPr lang="ko-KR" altLang="en-US" sz="1200" dirty="0"/>
                        <a:t> 샤워 여부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bool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0372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796E010-A9D6-6C4F-9FEE-01F1BBAC0432}"/>
              </a:ext>
            </a:extLst>
          </p:cNvPr>
          <p:cNvSpPr txBox="1"/>
          <p:nvPr/>
        </p:nvSpPr>
        <p:spPr>
          <a:xfrm>
            <a:off x="4407127" y="277390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Time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D91A2-77ED-B54A-8225-76CBFAB037E1}"/>
              </a:ext>
            </a:extLst>
          </p:cNvPr>
          <p:cNvSpPr txBox="1"/>
          <p:nvPr/>
        </p:nvSpPr>
        <p:spPr>
          <a:xfrm>
            <a:off x="7666047" y="277390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Status</a:t>
            </a:r>
            <a:endParaRPr kumimoji="1" lang="ko-Kore-KR" altLang="en-US" b="1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6F421F9-087D-BF4C-95A6-FC42BB82A785}"/>
              </a:ext>
            </a:extLst>
          </p:cNvPr>
          <p:cNvCxnSpPr>
            <a:cxnSpLocks/>
            <a:stCxn id="10" idx="1"/>
            <a:endCxn id="11" idx="0"/>
          </p:cNvCxnSpPr>
          <p:nvPr/>
        </p:nvCxnSpPr>
        <p:spPr>
          <a:xfrm rot="10800000" flipV="1">
            <a:off x="2177907" y="2151114"/>
            <a:ext cx="3326699" cy="992125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DE54223-D716-A04C-AF0B-2D9279EC9B7F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rot="5400000">
            <a:off x="5545964" y="2684076"/>
            <a:ext cx="807459" cy="110869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E0B60650-C866-EC4F-8752-81E683222F5A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>
            <a:off x="6505648" y="2151115"/>
            <a:ext cx="3335553" cy="992125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6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F44696-033C-4DBB-A703-582CF6A87E15}"/>
              </a:ext>
            </a:extLst>
          </p:cNvPr>
          <p:cNvSpPr/>
          <p:nvPr/>
        </p:nvSpPr>
        <p:spPr>
          <a:xfrm>
            <a:off x="-123986" y="418454"/>
            <a:ext cx="2780100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게임시스템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BA4C-F32E-934B-8E79-734160A24778}"/>
              </a:ext>
            </a:extLst>
          </p:cNvPr>
          <p:cNvSpPr txBox="1"/>
          <p:nvPr/>
        </p:nvSpPr>
        <p:spPr>
          <a:xfrm>
            <a:off x="4849504" y="350720"/>
            <a:ext cx="31441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Firebase</a:t>
            </a:r>
            <a:r>
              <a:rPr kumimoji="1" lang="ko-KR" altLang="en-US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kumimoji="1" lang="ko-KR" altLang="en-US" sz="3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kumimoji="1" lang="ko-Kore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9E3389BF-121C-7846-ADF1-59A5DB5FDD5B}"/>
              </a:ext>
            </a:extLst>
          </p:cNvPr>
          <p:cNvGraphicFramePr>
            <a:graphicFrameLocks noGrp="1"/>
          </p:cNvGraphicFramePr>
          <p:nvPr/>
        </p:nvGraphicFramePr>
        <p:xfrm>
          <a:off x="2123354" y="2142548"/>
          <a:ext cx="3594531" cy="146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2614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820164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MainGame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MainGame</a:t>
                      </a:r>
                      <a:r>
                        <a:rPr lang="ko-KR" altLang="en-US" sz="1200" dirty="0"/>
                        <a:t> 점수 정보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object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PenguinRun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PenguinRun</a:t>
                      </a:r>
                      <a:r>
                        <a:rPr lang="ko-KR" altLang="en-US" sz="1200" dirty="0"/>
                        <a:t> 점수 정보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object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WaterDoggy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WaterDoggy</a:t>
                      </a:r>
                      <a:r>
                        <a:rPr lang="ko-KR" altLang="en-US" sz="1200" dirty="0"/>
                        <a:t> 점수 정보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object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3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ShotBear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ShotBear</a:t>
                      </a:r>
                      <a:r>
                        <a:rPr lang="ko-KR" altLang="en-US" sz="1200" dirty="0"/>
                        <a:t> 점수 정보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object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022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0CFF0B-5DC3-3242-9007-B1A724359A71}"/>
              </a:ext>
            </a:extLst>
          </p:cNvPr>
          <p:cNvSpPr txBox="1"/>
          <p:nvPr/>
        </p:nvSpPr>
        <p:spPr>
          <a:xfrm>
            <a:off x="2123354" y="177225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Games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A64EC432-4865-9B4D-A568-76DED68BFB96}"/>
              </a:ext>
            </a:extLst>
          </p:cNvPr>
          <p:cNvGraphicFramePr>
            <a:graphicFrameLocks noGrp="1"/>
          </p:cNvGraphicFramePr>
          <p:nvPr/>
        </p:nvGraphicFramePr>
        <p:xfrm>
          <a:off x="329644" y="4040918"/>
          <a:ext cx="3213341" cy="1193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958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DisplayName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유저</a:t>
                      </a:r>
                      <a:r>
                        <a:rPr lang="ko-KR" altLang="en-US" sz="1200" dirty="0"/>
                        <a:t> 아이디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5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BestScore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 점수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AchievedDate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최고점수 달성일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DC941EA-003B-E749-8C0E-B92D283FF43C}"/>
              </a:ext>
            </a:extLst>
          </p:cNvPr>
          <p:cNvSpPr txBox="1"/>
          <p:nvPr/>
        </p:nvSpPr>
        <p:spPr>
          <a:xfrm>
            <a:off x="329644" y="377285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MainGame</a:t>
            </a:r>
            <a:endParaRPr kumimoji="1" lang="ko-Kore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9FD25-4067-9148-8A91-AC5D55391D1E}"/>
              </a:ext>
            </a:extLst>
          </p:cNvPr>
          <p:cNvSpPr txBox="1"/>
          <p:nvPr/>
        </p:nvSpPr>
        <p:spPr>
          <a:xfrm>
            <a:off x="4211391" y="3772858"/>
            <a:ext cx="1019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PenguinRun</a:t>
            </a:r>
            <a:endParaRPr kumimoji="1" lang="ko-Kore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1812EE-92BF-3A45-AC9E-30CEEDD41D01}"/>
              </a:ext>
            </a:extLst>
          </p:cNvPr>
          <p:cNvSpPr txBox="1"/>
          <p:nvPr/>
        </p:nvSpPr>
        <p:spPr>
          <a:xfrm>
            <a:off x="329644" y="5287296"/>
            <a:ext cx="1046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WaterDoggy</a:t>
            </a:r>
            <a:endParaRPr kumimoji="1" lang="ko-Kore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F46406-7199-F346-8B73-CF345453CE71}"/>
              </a:ext>
            </a:extLst>
          </p:cNvPr>
          <p:cNvSpPr txBox="1"/>
          <p:nvPr/>
        </p:nvSpPr>
        <p:spPr>
          <a:xfrm>
            <a:off x="4212548" y="5287296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ShotBear</a:t>
            </a:r>
            <a:endParaRPr kumimoji="1" lang="ko-Kore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A3BFAD06-895D-C840-BD09-97BF5AF50C74}"/>
              </a:ext>
            </a:extLst>
          </p:cNvPr>
          <p:cNvCxnSpPr>
            <a:cxnSpLocks/>
            <a:stCxn id="18" idx="2"/>
            <a:endCxn id="31" idx="3"/>
          </p:cNvCxnSpPr>
          <p:nvPr/>
        </p:nvCxnSpPr>
        <p:spPr>
          <a:xfrm rot="5400000">
            <a:off x="3218227" y="3935426"/>
            <a:ext cx="1027150" cy="377634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D0BDB351-9293-5640-8E25-95F292F29079}"/>
              </a:ext>
            </a:extLst>
          </p:cNvPr>
          <p:cNvCxnSpPr>
            <a:cxnSpLocks/>
            <a:stCxn id="18" idx="2"/>
            <a:endCxn id="52" idx="1"/>
          </p:cNvCxnSpPr>
          <p:nvPr/>
        </p:nvCxnSpPr>
        <p:spPr>
          <a:xfrm rot="16200000" flipH="1">
            <a:off x="2830288" y="4700998"/>
            <a:ext cx="2550206" cy="36954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E84C50E3-B97D-4B44-9BE0-7C22C8ECA47A}"/>
              </a:ext>
            </a:extLst>
          </p:cNvPr>
          <p:cNvCxnSpPr>
            <a:cxnSpLocks/>
            <a:stCxn id="18" idx="2"/>
            <a:endCxn id="50" idx="1"/>
          </p:cNvCxnSpPr>
          <p:nvPr/>
        </p:nvCxnSpPr>
        <p:spPr>
          <a:xfrm rot="16200000" flipH="1">
            <a:off x="3593769" y="3937518"/>
            <a:ext cx="1023246" cy="36954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5DC1A1C-4B24-DA4D-9BB5-66340B0840E2}"/>
              </a:ext>
            </a:extLst>
          </p:cNvPr>
          <p:cNvCxnSpPr>
            <a:cxnSpLocks/>
            <a:stCxn id="18" idx="2"/>
            <a:endCxn id="51" idx="3"/>
          </p:cNvCxnSpPr>
          <p:nvPr/>
        </p:nvCxnSpPr>
        <p:spPr>
          <a:xfrm rot="5400000">
            <a:off x="2456559" y="4697134"/>
            <a:ext cx="2550527" cy="37759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5E6F74C4-2C10-3543-A72E-875BD880CBF0}"/>
              </a:ext>
            </a:extLst>
          </p:cNvPr>
          <p:cNvGraphicFramePr>
            <a:graphicFrameLocks noGrp="1"/>
          </p:cNvGraphicFramePr>
          <p:nvPr/>
        </p:nvGraphicFramePr>
        <p:xfrm>
          <a:off x="8251619" y="2285472"/>
          <a:ext cx="3701656" cy="645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123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232817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Date(</a:t>
                      </a:r>
                      <a:r>
                        <a:rPr lang="ko-KR" altLang="en-US" sz="1200" dirty="0" err="1"/>
                        <a:t>고유키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해당 날짜 유저 </a:t>
                      </a:r>
                      <a:r>
                        <a:rPr lang="ko-KR" altLang="en-US" sz="1200" dirty="0" err="1"/>
                        <a:t>선택정보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object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CBA87C2-6817-C14D-B62A-3E18A4B92400}"/>
              </a:ext>
            </a:extLst>
          </p:cNvPr>
          <p:cNvSpPr txBox="1"/>
          <p:nvPr/>
        </p:nvSpPr>
        <p:spPr>
          <a:xfrm>
            <a:off x="8251619" y="191614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UserSelect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3FBAE812-2F8F-BB4A-AC50-851647C18E58}"/>
              </a:ext>
            </a:extLst>
          </p:cNvPr>
          <p:cNvGraphicFramePr>
            <a:graphicFrameLocks noGrp="1"/>
          </p:cNvGraphicFramePr>
          <p:nvPr/>
        </p:nvGraphicFramePr>
        <p:xfrm>
          <a:off x="8251619" y="4073488"/>
          <a:ext cx="3444798" cy="919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0265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Positive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환경 친화적 요소 </a:t>
                      </a:r>
                      <a:r>
                        <a:rPr lang="ko-KR" altLang="en-US" sz="1200" dirty="0" err="1"/>
                        <a:t>선택량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Negative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환경 파괴적 요소 </a:t>
                      </a:r>
                      <a:r>
                        <a:rPr lang="ko-KR" altLang="en-US" sz="1200" dirty="0" err="1"/>
                        <a:t>선택량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6419259-F48D-0345-8691-6C2910FEAEFF}"/>
              </a:ext>
            </a:extLst>
          </p:cNvPr>
          <p:cNvSpPr txBox="1"/>
          <p:nvPr/>
        </p:nvSpPr>
        <p:spPr>
          <a:xfrm>
            <a:off x="8251619" y="370319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Games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9C188E0-DAD3-514B-90CD-C14935A65B3E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9175271" y="2930631"/>
            <a:ext cx="2411925" cy="957228"/>
          </a:xfrm>
          <a:prstGeom prst="bentConnector3">
            <a:avLst>
              <a:gd name="adj1" fmla="val 55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B6410E5-4B81-5043-8F19-A2B3A7EA0AD2}"/>
              </a:ext>
            </a:extLst>
          </p:cNvPr>
          <p:cNvCxnSpPr>
            <a:cxnSpLocks/>
          </p:cNvCxnSpPr>
          <p:nvPr/>
        </p:nvCxnSpPr>
        <p:spPr>
          <a:xfrm>
            <a:off x="7797958" y="1284941"/>
            <a:ext cx="0" cy="52862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32794D-A45B-894A-9D91-045B8534C429}"/>
              </a:ext>
            </a:extLst>
          </p:cNvPr>
          <p:cNvSpPr txBox="1"/>
          <p:nvPr/>
        </p:nvSpPr>
        <p:spPr>
          <a:xfrm>
            <a:off x="3141224" y="131674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kumimoji="1"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유저 점수 </a:t>
            </a:r>
            <a:r>
              <a:rPr kumimoji="1"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DB]</a:t>
            </a:r>
            <a:endParaRPr kumimoji="1" lang="ko-Kore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658CC-EF2C-3144-8FDB-6F11AC44C46A}"/>
              </a:ext>
            </a:extLst>
          </p:cNvPr>
          <p:cNvSpPr txBox="1"/>
          <p:nvPr/>
        </p:nvSpPr>
        <p:spPr>
          <a:xfrm>
            <a:off x="9117854" y="1316771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kumimoji="1"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유저 선택 </a:t>
            </a:r>
            <a:r>
              <a:rPr kumimoji="1"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DB]</a:t>
            </a:r>
            <a:endParaRPr kumimoji="1" lang="ko-Kore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0" name="표 11">
            <a:extLst>
              <a:ext uri="{FF2B5EF4-FFF2-40B4-BE49-F238E27FC236}">
                <a16:creationId xmlns:a16="http://schemas.microsoft.com/office/drawing/2014/main" id="{4DF1483E-3504-ED48-9507-22A3060DF4D1}"/>
              </a:ext>
            </a:extLst>
          </p:cNvPr>
          <p:cNvGraphicFramePr>
            <a:graphicFrameLocks noGrp="1"/>
          </p:cNvGraphicFramePr>
          <p:nvPr/>
        </p:nvGraphicFramePr>
        <p:xfrm>
          <a:off x="4290165" y="4037014"/>
          <a:ext cx="3213341" cy="1193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958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DisplayName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유저</a:t>
                      </a:r>
                      <a:r>
                        <a:rPr lang="ko-KR" altLang="en-US" sz="1200" dirty="0"/>
                        <a:t> 아이디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5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BestScore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 점수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AchievedDate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최고점수 달성일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</a:tbl>
          </a:graphicData>
        </a:graphic>
      </p:graphicFrame>
      <p:graphicFrame>
        <p:nvGraphicFramePr>
          <p:cNvPr id="51" name="표 11">
            <a:extLst>
              <a:ext uri="{FF2B5EF4-FFF2-40B4-BE49-F238E27FC236}">
                <a16:creationId xmlns:a16="http://schemas.microsoft.com/office/drawing/2014/main" id="{11840D2D-A0BD-C64C-BAD8-F7A29932D979}"/>
              </a:ext>
            </a:extLst>
          </p:cNvPr>
          <p:cNvGraphicFramePr>
            <a:graphicFrameLocks noGrp="1"/>
          </p:cNvGraphicFramePr>
          <p:nvPr/>
        </p:nvGraphicFramePr>
        <p:xfrm>
          <a:off x="329683" y="5564295"/>
          <a:ext cx="3213341" cy="1193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958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DisplayName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유저</a:t>
                      </a:r>
                      <a:r>
                        <a:rPr lang="ko-KR" altLang="en-US" sz="1200" dirty="0"/>
                        <a:t> 아이디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5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BestScore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 점수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AchievedDate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최고점수 달성일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</a:tbl>
          </a:graphicData>
        </a:graphic>
      </p:graphicFrame>
      <p:graphicFrame>
        <p:nvGraphicFramePr>
          <p:cNvPr id="52" name="표 11">
            <a:extLst>
              <a:ext uri="{FF2B5EF4-FFF2-40B4-BE49-F238E27FC236}">
                <a16:creationId xmlns:a16="http://schemas.microsoft.com/office/drawing/2014/main" id="{75BDEA3A-BFDA-5D41-A6DC-0366B4D5070D}"/>
              </a:ext>
            </a:extLst>
          </p:cNvPr>
          <p:cNvGraphicFramePr>
            <a:graphicFrameLocks noGrp="1"/>
          </p:cNvGraphicFramePr>
          <p:nvPr/>
        </p:nvGraphicFramePr>
        <p:xfrm>
          <a:off x="4290164" y="5563974"/>
          <a:ext cx="3213341" cy="1193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958">
                  <a:extLst>
                    <a:ext uri="{9D8B030D-6E8A-4147-A177-3AD203B41FA5}">
                      <a16:colId xmlns:a16="http://schemas.microsoft.com/office/drawing/2014/main" val="210964266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3364749114"/>
                    </a:ext>
                  </a:extLst>
                </a:gridCol>
                <a:gridCol w="671753">
                  <a:extLst>
                    <a:ext uri="{9D8B030D-6E8A-4147-A177-3AD203B41FA5}">
                      <a16:colId xmlns:a16="http://schemas.microsoft.com/office/drawing/2014/main" val="2381443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Key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Value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Type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4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DisplayName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유저</a:t>
                      </a:r>
                      <a:r>
                        <a:rPr lang="ko-KR" altLang="en-US" sz="1200" dirty="0"/>
                        <a:t> 아이디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5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BestScore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 점수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int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888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altLang="ko-Kore-KR" sz="1200" dirty="0" err="1"/>
                        <a:t>AchievedDate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최고점수 달성일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string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47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D581F3-4611-4B31-87B4-8284253A119B}"/>
              </a:ext>
            </a:extLst>
          </p:cNvPr>
          <p:cNvCxnSpPr>
            <a:cxnSpLocks/>
          </p:cNvCxnSpPr>
          <p:nvPr/>
        </p:nvCxnSpPr>
        <p:spPr>
          <a:xfrm>
            <a:off x="0" y="3320143"/>
            <a:ext cx="3347634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1106925-0BC3-4372-90D8-5D5C5A1270F7}"/>
              </a:ext>
            </a:extLst>
          </p:cNvPr>
          <p:cNvSpPr/>
          <p:nvPr/>
        </p:nvSpPr>
        <p:spPr>
          <a:xfrm>
            <a:off x="3642100" y="1880143"/>
            <a:ext cx="2880000" cy="288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7D75CEA-50A2-47E5-A718-E4FAAF84570C}"/>
              </a:ext>
            </a:extLst>
          </p:cNvPr>
          <p:cNvSpPr/>
          <p:nvPr/>
        </p:nvSpPr>
        <p:spPr>
          <a:xfrm>
            <a:off x="7922587" y="2486555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3A771-0932-4B0F-9E17-E6C11429E74A}"/>
              </a:ext>
            </a:extLst>
          </p:cNvPr>
          <p:cNvSpPr txBox="1"/>
          <p:nvPr/>
        </p:nvSpPr>
        <p:spPr>
          <a:xfrm>
            <a:off x="8773576" y="2596106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3-1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게임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42F2E878-3A4F-4CC5-872C-B2EAC7FBABAF}"/>
              </a:ext>
            </a:extLst>
          </p:cNvPr>
          <p:cNvSpPr/>
          <p:nvPr/>
        </p:nvSpPr>
        <p:spPr>
          <a:xfrm>
            <a:off x="7922587" y="3559242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EB96-4AA3-4D83-8858-28A3245B7428}"/>
              </a:ext>
            </a:extLst>
          </p:cNvPr>
          <p:cNvSpPr txBox="1"/>
          <p:nvPr/>
        </p:nvSpPr>
        <p:spPr>
          <a:xfrm>
            <a:off x="8773576" y="3657247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3-2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 게임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45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DE438B-5C25-453E-91B6-2EA1E28FD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" y="1509954"/>
            <a:ext cx="10080000" cy="492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메인게임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15A1BE4-DE31-4108-8D32-FDC1A5D67F4D}"/>
              </a:ext>
            </a:extLst>
          </p:cNvPr>
          <p:cNvSpPr/>
          <p:nvPr/>
        </p:nvSpPr>
        <p:spPr>
          <a:xfrm>
            <a:off x="8434080" y="4683812"/>
            <a:ext cx="1518249" cy="132846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F446E-17E7-4CEB-A8F9-0DE3B086D4AB}"/>
              </a:ext>
            </a:extLst>
          </p:cNvPr>
          <p:cNvSpPr txBox="1"/>
          <p:nvPr/>
        </p:nvSpPr>
        <p:spPr>
          <a:xfrm>
            <a:off x="10312400" y="4360646"/>
            <a:ext cx="202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사물과 상호작용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하는 버튼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1D323E0-D53B-480A-A63E-83D5B94C30FD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9952329" y="5006977"/>
            <a:ext cx="1373195" cy="341069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6B8F081-0BF1-4080-8863-19658F642E4F}"/>
              </a:ext>
            </a:extLst>
          </p:cNvPr>
          <p:cNvSpPr/>
          <p:nvPr/>
        </p:nvSpPr>
        <p:spPr>
          <a:xfrm>
            <a:off x="8794151" y="1312235"/>
            <a:ext cx="1440000" cy="144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F5466-130F-48AF-BA2E-B59189869135}"/>
              </a:ext>
            </a:extLst>
          </p:cNvPr>
          <p:cNvSpPr txBox="1"/>
          <p:nvPr/>
        </p:nvSpPr>
        <p:spPr>
          <a:xfrm>
            <a:off x="9715040" y="263459"/>
            <a:ext cx="223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시간의 흐름을 조절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X1, x2, x4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배가 있다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일시정지 기능도 구현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252E745-26A0-4DFF-B871-4A43F586C3A8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9321040" y="918236"/>
            <a:ext cx="587111" cy="200889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34AD4D9-5E7C-4F51-B527-E5C66C657EB3}"/>
              </a:ext>
            </a:extLst>
          </p:cNvPr>
          <p:cNvSpPr/>
          <p:nvPr/>
        </p:nvSpPr>
        <p:spPr>
          <a:xfrm>
            <a:off x="524933" y="1500458"/>
            <a:ext cx="1591734" cy="58977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A4144-590A-464D-A5C5-C4164B40396E}"/>
              </a:ext>
            </a:extLst>
          </p:cNvPr>
          <p:cNvSpPr txBox="1"/>
          <p:nvPr/>
        </p:nvSpPr>
        <p:spPr>
          <a:xfrm>
            <a:off x="2923335" y="535710"/>
            <a:ext cx="317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게임속의 계절과 날짜를 표시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시간의 흐름을 알려줌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E651280-35A7-4843-87AC-9457910C9F66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2116667" y="1182041"/>
            <a:ext cx="2396396" cy="613307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FF9E001F-4810-42AE-9DE5-3EA8C3E3AA0B}"/>
              </a:ext>
            </a:extLst>
          </p:cNvPr>
          <p:cNvSpPr/>
          <p:nvPr/>
        </p:nvSpPr>
        <p:spPr>
          <a:xfrm>
            <a:off x="228120" y="4413824"/>
            <a:ext cx="2160000" cy="216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4CFED-EF33-4281-ABF4-4827F3F2E8ED}"/>
              </a:ext>
            </a:extLst>
          </p:cNvPr>
          <p:cNvSpPr txBox="1"/>
          <p:nvPr/>
        </p:nvSpPr>
        <p:spPr>
          <a:xfrm>
            <a:off x="6396283" y="452346"/>
            <a:ext cx="2073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캐릭터의 상태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전날대비 오염정도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랭킹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로그아웃 기능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4EDF3B6-9352-49C3-AD7F-5DB22971554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2388120" y="1375676"/>
            <a:ext cx="5044665" cy="4118148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8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A0B001-F1E7-4B0A-B640-BF02E219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531988"/>
            <a:ext cx="10080000" cy="49075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메인게임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99266-4BA3-4F54-940F-D040A78751CB}"/>
              </a:ext>
            </a:extLst>
          </p:cNvPr>
          <p:cNvSpPr txBox="1"/>
          <p:nvPr/>
        </p:nvSpPr>
        <p:spPr>
          <a:xfrm>
            <a:off x="4223133" y="739595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게임에서 사물과 상호작용을 했을 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나오는 선택지의 예시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16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, 앉아있는, 테이블, 버스이(가) 표시된 사진&#10;&#10;자동 생성된 설명">
            <a:extLst>
              <a:ext uri="{FF2B5EF4-FFF2-40B4-BE49-F238E27FC236}">
                <a16:creationId xmlns:a16="http://schemas.microsoft.com/office/drawing/2014/main" id="{576AC629-47C9-4F7B-B1AD-63D53AF4D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1" y="1595181"/>
            <a:ext cx="5838777" cy="46183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메인게임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ED9C-5AD2-466E-B481-3EA5B039861D}"/>
              </a:ext>
            </a:extLst>
          </p:cNvPr>
          <p:cNvSpPr txBox="1"/>
          <p:nvPr/>
        </p:nvSpPr>
        <p:spPr>
          <a:xfrm>
            <a:off x="4434327" y="839754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문을 선택 했을 때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출근의 경우</a:t>
            </a:r>
          </a:p>
        </p:txBody>
      </p:sp>
      <p:pic>
        <p:nvPicPr>
          <p:cNvPr id="3" name="그림 2" descr="실외, 물, 앉아있는, 해변이(가) 표시된 사진&#10;&#10;자동 생성된 설명">
            <a:extLst>
              <a:ext uri="{FF2B5EF4-FFF2-40B4-BE49-F238E27FC236}">
                <a16:creationId xmlns:a16="http://schemas.microsoft.com/office/drawing/2014/main" id="{73F1DA63-F506-4737-9EE4-8312E36B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595181"/>
            <a:ext cx="5780632" cy="46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2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메인게임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ED9C-5AD2-466E-B481-3EA5B039861D}"/>
              </a:ext>
            </a:extLst>
          </p:cNvPr>
          <p:cNvSpPr txBox="1"/>
          <p:nvPr/>
        </p:nvSpPr>
        <p:spPr>
          <a:xfrm>
            <a:off x="3759782" y="839754"/>
            <a:ext cx="467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TV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선택했을 경우 나오는 미니게임 선택창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CF950-0177-4973-8E52-4C62CA4F0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1601528"/>
            <a:ext cx="10086014" cy="48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4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pic>
        <p:nvPicPr>
          <p:cNvPr id="3" name="그림 2" descr="표지판, 옅은, 비행기, 평면이(가) 표시된 사진&#10;&#10;자동 생성된 설명">
            <a:extLst>
              <a:ext uri="{FF2B5EF4-FFF2-40B4-BE49-F238E27FC236}">
                <a16:creationId xmlns:a16="http://schemas.microsoft.com/office/drawing/2014/main" id="{6933C3DA-1884-4BA1-B6BB-A3BF2A78C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" y="1379564"/>
            <a:ext cx="5629552" cy="3370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7BEA67-34E0-4CB1-8A6B-6587A29ED487}"/>
              </a:ext>
            </a:extLst>
          </p:cNvPr>
          <p:cNvSpPr txBox="1"/>
          <p:nvPr/>
        </p:nvSpPr>
        <p:spPr>
          <a:xfrm>
            <a:off x="8646921" y="526150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튜토리얼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35314-6474-4732-B975-C3C2E579567F}"/>
              </a:ext>
            </a:extLst>
          </p:cNvPr>
          <p:cNvSpPr txBox="1"/>
          <p:nvPr/>
        </p:nvSpPr>
        <p:spPr>
          <a:xfrm>
            <a:off x="2235725" y="526150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29D18A-87B4-4779-9B44-644B68D82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99" y="1379564"/>
            <a:ext cx="5625152" cy="337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C51A275A-60D9-4474-8C4E-6A59049BB280}"/>
              </a:ext>
            </a:extLst>
          </p:cNvPr>
          <p:cNvSpPr/>
          <p:nvPr/>
        </p:nvSpPr>
        <p:spPr>
          <a:xfrm>
            <a:off x="883403" y="542441"/>
            <a:ext cx="1813302" cy="790413"/>
          </a:xfrm>
          <a:prstGeom prst="homePlat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DC3477-63A3-4D2A-8E94-90EF32CFB75B}"/>
              </a:ext>
            </a:extLst>
          </p:cNvPr>
          <p:cNvSpPr/>
          <p:nvPr/>
        </p:nvSpPr>
        <p:spPr>
          <a:xfrm>
            <a:off x="1460596" y="2354031"/>
            <a:ext cx="609600" cy="5769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14E080-6141-4214-A4E4-A19EC1CE205B}"/>
              </a:ext>
            </a:extLst>
          </p:cNvPr>
          <p:cNvSpPr/>
          <p:nvPr/>
        </p:nvSpPr>
        <p:spPr>
          <a:xfrm>
            <a:off x="4328429" y="2354026"/>
            <a:ext cx="609600" cy="5769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335523-7D31-47BC-9E22-67756A3CC501}"/>
              </a:ext>
            </a:extLst>
          </p:cNvPr>
          <p:cNvSpPr/>
          <p:nvPr/>
        </p:nvSpPr>
        <p:spPr>
          <a:xfrm>
            <a:off x="7196262" y="2354026"/>
            <a:ext cx="609600" cy="5769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B3DD6-B8D6-4919-A991-AB25A3F7D64E}"/>
              </a:ext>
            </a:extLst>
          </p:cNvPr>
          <p:cNvSpPr/>
          <p:nvPr/>
        </p:nvSpPr>
        <p:spPr>
          <a:xfrm>
            <a:off x="10064095" y="2354025"/>
            <a:ext cx="609600" cy="5769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A52C5-7693-4249-AE14-98E8A4D5F6AA}"/>
              </a:ext>
            </a:extLst>
          </p:cNvPr>
          <p:cNvSpPr txBox="1"/>
          <p:nvPr/>
        </p:nvSpPr>
        <p:spPr>
          <a:xfrm>
            <a:off x="566510" y="3167390"/>
            <a:ext cx="239777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선정이유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1-2.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게임소개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1-3.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컨텐츠소개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2DBE6-AEDE-4FB1-827F-A578845EEB9B}"/>
              </a:ext>
            </a:extLst>
          </p:cNvPr>
          <p:cNvSpPr txBox="1"/>
          <p:nvPr/>
        </p:nvSpPr>
        <p:spPr>
          <a:xfrm>
            <a:off x="3506559" y="3170682"/>
            <a:ext cx="225334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개발과정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역할분담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제작일정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2-4.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6B431-7EBF-49BC-8158-B19BAD2F2517}"/>
              </a:ext>
            </a:extLst>
          </p:cNvPr>
          <p:cNvSpPr txBox="1"/>
          <p:nvPr/>
        </p:nvSpPr>
        <p:spPr>
          <a:xfrm>
            <a:off x="5963032" y="3170682"/>
            <a:ext cx="307606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게임설명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3-1. </a:t>
            </a:r>
            <a:r>
              <a:rPr lang="ko-KR" altLang="en-US" sz="2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메인게임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3-2.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A9A883-76F1-4308-B20E-221478B77EEA}"/>
              </a:ext>
            </a:extLst>
          </p:cNvPr>
          <p:cNvSpPr txBox="1"/>
          <p:nvPr/>
        </p:nvSpPr>
        <p:spPr>
          <a:xfrm>
            <a:off x="9242225" y="3167390"/>
            <a:ext cx="225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377540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pic>
        <p:nvPicPr>
          <p:cNvPr id="8" name="그림 7" descr="스키타기, 대형, 언덕, 남자이(가) 표시된 사진&#10;&#10;자동 생성된 설명">
            <a:extLst>
              <a:ext uri="{FF2B5EF4-FFF2-40B4-BE49-F238E27FC236}">
                <a16:creationId xmlns:a16="http://schemas.microsoft.com/office/drawing/2014/main" id="{9174C3A9-54B0-4D1E-BB00-8C70CB94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704885"/>
            <a:ext cx="10080000" cy="46227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E608A34-76F3-4332-AA32-4E4056728DFB}"/>
              </a:ext>
            </a:extLst>
          </p:cNvPr>
          <p:cNvSpPr/>
          <p:nvPr/>
        </p:nvSpPr>
        <p:spPr>
          <a:xfrm>
            <a:off x="1146875" y="5215752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454BC39-C2D5-4A40-A6F5-4BF7A723E6BE}"/>
              </a:ext>
            </a:extLst>
          </p:cNvPr>
          <p:cNvSpPr/>
          <p:nvPr/>
        </p:nvSpPr>
        <p:spPr>
          <a:xfrm>
            <a:off x="9891338" y="5215752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C0D6F-C5BC-4D24-8191-55BD338D4805}"/>
              </a:ext>
            </a:extLst>
          </p:cNvPr>
          <p:cNvSpPr txBox="1"/>
          <p:nvPr/>
        </p:nvSpPr>
        <p:spPr>
          <a:xfrm>
            <a:off x="4458635" y="6423337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펭귄을 이동할 수 있는 버튼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F8C5F93-CFE4-4B3F-A752-40CC3E82337A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 rot="16200000" flipH="1">
            <a:off x="2916630" y="5065997"/>
            <a:ext cx="312251" cy="277176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E2CED2B-200C-4F71-AD96-494A3C01F4FA}"/>
              </a:ext>
            </a:extLst>
          </p:cNvPr>
          <p:cNvCxnSpPr>
            <a:cxnSpLocks/>
            <a:stCxn id="10" idx="4"/>
            <a:endCxn id="11" idx="3"/>
          </p:cNvCxnSpPr>
          <p:nvPr/>
        </p:nvCxnSpPr>
        <p:spPr>
          <a:xfrm rot="5400000">
            <a:off x="8626728" y="4803392"/>
            <a:ext cx="312251" cy="329697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10C7804-51A3-4DC8-8EA8-C94A1D06064D}"/>
              </a:ext>
            </a:extLst>
          </p:cNvPr>
          <p:cNvSpPr/>
          <p:nvPr/>
        </p:nvSpPr>
        <p:spPr>
          <a:xfrm>
            <a:off x="9223575" y="1593791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947DF-A4A0-4D0E-991A-BACDC9583AAE}"/>
              </a:ext>
            </a:extLst>
          </p:cNvPr>
          <p:cNvSpPr txBox="1"/>
          <p:nvPr/>
        </p:nvSpPr>
        <p:spPr>
          <a:xfrm>
            <a:off x="7946211" y="265338"/>
            <a:ext cx="363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스코어는 거리에 따라서 올라가고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라이프는 장애물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크랙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밟히면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깎이게 됩니다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7DF100-5C60-4375-891B-347E64FA437B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V="1">
            <a:off x="9763575" y="1188668"/>
            <a:ext cx="0" cy="405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60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보트, 해양, 침대, 공기이(가) 표시된 사진&#10;&#10;자동 생성된 설명">
            <a:extLst>
              <a:ext uri="{FF2B5EF4-FFF2-40B4-BE49-F238E27FC236}">
                <a16:creationId xmlns:a16="http://schemas.microsoft.com/office/drawing/2014/main" id="{13C28CAC-6A63-409B-B495-E251064F1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0" y="1636623"/>
            <a:ext cx="8191843" cy="37310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A92861-025E-47EF-BC80-721261788DBC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8C7BD-97EF-4759-8D5D-81308D0BDE9A}"/>
              </a:ext>
            </a:extLst>
          </p:cNvPr>
          <p:cNvSpPr txBox="1"/>
          <p:nvPr/>
        </p:nvSpPr>
        <p:spPr>
          <a:xfrm>
            <a:off x="8641732" y="2998113"/>
            <a:ext cx="28777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친화적 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장애물이 적음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크랙이 존재하지 않음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.(</a:t>
            </a: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라이프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89932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A92861-025E-47EF-BC80-721261788DBC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pic>
        <p:nvPicPr>
          <p:cNvPr id="5" name="내용 개체 틀 4" descr="표지판이(가) 표시된 사진&#10;&#10;자동 생성된 설명">
            <a:extLst>
              <a:ext uri="{FF2B5EF4-FFF2-40B4-BE49-F238E27FC236}">
                <a16:creationId xmlns:a16="http://schemas.microsoft.com/office/drawing/2014/main" id="{2EBE2ADA-A137-4FCB-987E-95B34190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0" y="1636623"/>
            <a:ext cx="8191843" cy="37568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28ED9-C6F0-4302-9B91-F14CA86C75D4}"/>
              </a:ext>
            </a:extLst>
          </p:cNvPr>
          <p:cNvSpPr txBox="1"/>
          <p:nvPr/>
        </p:nvSpPr>
        <p:spPr>
          <a:xfrm>
            <a:off x="8641732" y="2875002"/>
            <a:ext cx="2877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파괴적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장애물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흰 상자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개수가 증가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크랙이 생성됨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라이프 생성</a:t>
            </a:r>
            <a:r>
              <a:rPr kumimoji="1"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kumimoji="1"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펭귄의 속도 증가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7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BEA67-34E0-4CB1-8A6B-6587A29ED487}"/>
              </a:ext>
            </a:extLst>
          </p:cNvPr>
          <p:cNvSpPr txBox="1"/>
          <p:nvPr/>
        </p:nvSpPr>
        <p:spPr>
          <a:xfrm>
            <a:off x="8031459" y="526150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튜토리얼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35314-6474-4732-B975-C3C2E579567F}"/>
              </a:ext>
            </a:extLst>
          </p:cNvPr>
          <p:cNvSpPr txBox="1"/>
          <p:nvPr/>
        </p:nvSpPr>
        <p:spPr>
          <a:xfrm>
            <a:off x="2235725" y="526150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237C7-838B-4A5A-A860-0F6654FE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9" y="1379562"/>
            <a:ext cx="5629552" cy="33702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18E9B8-502C-4E0B-9FAB-F2BF1795C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98" y="1379562"/>
            <a:ext cx="5629553" cy="337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9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F825F4-A166-4D53-860F-143E738C2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99" y="1778713"/>
            <a:ext cx="10079999" cy="46122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608A34-76F3-4332-AA32-4E4056728DFB}"/>
              </a:ext>
            </a:extLst>
          </p:cNvPr>
          <p:cNvSpPr/>
          <p:nvPr/>
        </p:nvSpPr>
        <p:spPr>
          <a:xfrm>
            <a:off x="1596001" y="4842834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454BC39-C2D5-4A40-A6F5-4BF7A723E6BE}"/>
              </a:ext>
            </a:extLst>
          </p:cNvPr>
          <p:cNvSpPr/>
          <p:nvPr/>
        </p:nvSpPr>
        <p:spPr>
          <a:xfrm>
            <a:off x="9515998" y="4815929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C0D6F-C5BC-4D24-8191-55BD338D4805}"/>
              </a:ext>
            </a:extLst>
          </p:cNvPr>
          <p:cNvSpPr txBox="1"/>
          <p:nvPr/>
        </p:nvSpPr>
        <p:spPr>
          <a:xfrm>
            <a:off x="2417736" y="6359545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물개를 이동할 수 있는 버튼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F8C5F93-CFE4-4B3F-A752-40CC3E82337A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 rot="16200000" flipH="1">
            <a:off x="1966180" y="6092654"/>
            <a:ext cx="621377" cy="2817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10C7804-51A3-4DC8-8EA8-C94A1D06064D}"/>
              </a:ext>
            </a:extLst>
          </p:cNvPr>
          <p:cNvSpPr/>
          <p:nvPr/>
        </p:nvSpPr>
        <p:spPr>
          <a:xfrm>
            <a:off x="10055998" y="1739796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947DF-A4A0-4D0E-991A-BACDC9583AAE}"/>
              </a:ext>
            </a:extLst>
          </p:cNvPr>
          <p:cNvSpPr txBox="1"/>
          <p:nvPr/>
        </p:nvSpPr>
        <p:spPr>
          <a:xfrm>
            <a:off x="8049273" y="359702"/>
            <a:ext cx="414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에너지는 고기를 먹어서 채울 수 있고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산소는 물 밖으로 나가거나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밖에 있는 빙하에서 충천 가능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00E77-9267-4721-BC9B-71E14C55E392}"/>
              </a:ext>
            </a:extLst>
          </p:cNvPr>
          <p:cNvSpPr txBox="1"/>
          <p:nvPr/>
        </p:nvSpPr>
        <p:spPr>
          <a:xfrm>
            <a:off x="8076930" y="6359545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물개를 좀 더 빠르게 이동할 수 있음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B85788-BAB9-4779-8D17-1CA26149FC23}"/>
              </a:ext>
            </a:extLst>
          </p:cNvPr>
          <p:cNvSpPr/>
          <p:nvPr/>
        </p:nvSpPr>
        <p:spPr>
          <a:xfrm>
            <a:off x="5619504" y="1789128"/>
            <a:ext cx="952990" cy="933121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D4A0AC-A187-4C32-BEDB-8A6B05851623}"/>
              </a:ext>
            </a:extLst>
          </p:cNvPr>
          <p:cNvSpPr/>
          <p:nvPr/>
        </p:nvSpPr>
        <p:spPr>
          <a:xfrm>
            <a:off x="1055999" y="1868503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19204-D558-40CE-85C1-F6C8CCDFC5B7}"/>
              </a:ext>
            </a:extLst>
          </p:cNvPr>
          <p:cNvSpPr txBox="1"/>
          <p:nvPr/>
        </p:nvSpPr>
        <p:spPr>
          <a:xfrm>
            <a:off x="355874" y="3577143"/>
            <a:ext cx="428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스코어는 물고기를 먹으면 오르고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해파리와 쓰레기는 감소한다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시간은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초이고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아이템으로 충전 가능하다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31AD87C-6000-4E21-A76F-89D94570DD08}"/>
              </a:ext>
            </a:extLst>
          </p:cNvPr>
          <p:cNvCxnSpPr>
            <a:stCxn id="24" idx="4"/>
            <a:endCxn id="26" idx="0"/>
          </p:cNvCxnSpPr>
          <p:nvPr/>
        </p:nvCxnSpPr>
        <p:spPr>
          <a:xfrm rot="16200000" flipH="1">
            <a:off x="1732903" y="2811598"/>
            <a:ext cx="628640" cy="90244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4B6536-A007-4AD6-826F-24E31F396A4F}"/>
              </a:ext>
            </a:extLst>
          </p:cNvPr>
          <p:cNvSpPr txBox="1"/>
          <p:nvPr/>
        </p:nvSpPr>
        <p:spPr>
          <a:xfrm>
            <a:off x="4298872" y="106618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게임을 일시정지 할 수 있는 버튼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6A8AE53-CAB9-482B-802D-B07763140B0B}"/>
              </a:ext>
            </a:extLst>
          </p:cNvPr>
          <p:cNvCxnSpPr>
            <a:stCxn id="23" idx="0"/>
            <a:endCxn id="32" idx="2"/>
          </p:cNvCxnSpPr>
          <p:nvPr/>
        </p:nvCxnSpPr>
        <p:spPr>
          <a:xfrm flipH="1" flipV="1">
            <a:off x="5872380" y="1435520"/>
            <a:ext cx="223619" cy="35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3A4B28-ED3D-4C76-B686-B68DF2728B9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0595998" y="1290530"/>
            <a:ext cx="0" cy="449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450A38-8772-4EA5-BA39-1A8B15FA88C4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 flipH="1">
            <a:off x="9819555" y="5895929"/>
            <a:ext cx="236443" cy="463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0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물, 스크린샷이(가) 표시된 사진&#10;&#10;자동 생성된 설명">
            <a:extLst>
              <a:ext uri="{FF2B5EF4-FFF2-40B4-BE49-F238E27FC236}">
                <a16:creationId xmlns:a16="http://schemas.microsoft.com/office/drawing/2014/main" id="{D34C8ED0-7C83-544E-A29E-9038A3B8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906143"/>
            <a:ext cx="3278292" cy="15162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5092C4-0DCA-B84A-A0B2-1740DAB4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54" y="2552021"/>
            <a:ext cx="3278292" cy="1516209"/>
          </a:xfrm>
          <a:prstGeom prst="rect">
            <a:avLst/>
          </a:prstGeom>
        </p:spPr>
      </p:pic>
      <p:pic>
        <p:nvPicPr>
          <p:cNvPr id="7" name="그림 6" descr="텍스트, 물, 실외, 스크린샷이(가) 표시된 사진&#10;&#10;자동 생성된 설명">
            <a:extLst>
              <a:ext uri="{FF2B5EF4-FFF2-40B4-BE49-F238E27FC236}">
                <a16:creationId xmlns:a16="http://schemas.microsoft.com/office/drawing/2014/main" id="{34BD1ACB-BAC7-0746-BAE4-E2C397C34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39" y="4915051"/>
            <a:ext cx="3239769" cy="1498392"/>
          </a:xfrm>
          <a:prstGeom prst="rect">
            <a:avLst/>
          </a:prstGeom>
        </p:spPr>
      </p:pic>
      <p:pic>
        <p:nvPicPr>
          <p:cNvPr id="17" name="그림 16" descr="텍스트, 물, 스크린샷이(가) 표시된 사진&#10;&#10;자동 생성된 설명">
            <a:extLst>
              <a:ext uri="{FF2B5EF4-FFF2-40B4-BE49-F238E27FC236}">
                <a16:creationId xmlns:a16="http://schemas.microsoft.com/office/drawing/2014/main" id="{DE87734F-72BD-A34E-97FA-ED1B4D43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88" y="2552021"/>
            <a:ext cx="3278292" cy="1516209"/>
          </a:xfrm>
          <a:prstGeom prst="rect">
            <a:avLst/>
          </a:prstGeom>
        </p:spPr>
      </p:pic>
      <p:pic>
        <p:nvPicPr>
          <p:cNvPr id="19" name="그림 18" descr="텍스트, 물, 실외, 스크린샷이(가) 표시된 사진&#10;&#10;자동 생성된 설명">
            <a:extLst>
              <a:ext uri="{FF2B5EF4-FFF2-40B4-BE49-F238E27FC236}">
                <a16:creationId xmlns:a16="http://schemas.microsoft.com/office/drawing/2014/main" id="{3CCC2A0D-4FE0-4447-8AF5-042B728BE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52020"/>
            <a:ext cx="3278292" cy="1516209"/>
          </a:xfrm>
          <a:prstGeom prst="rect">
            <a:avLst/>
          </a:prstGeom>
        </p:spPr>
      </p:pic>
      <p:pic>
        <p:nvPicPr>
          <p:cNvPr id="9" name="그림 8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60A29AEF-C20C-1A4A-A5BD-5DC23DE94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88" y="4915051"/>
            <a:ext cx="3239769" cy="1498392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0F324871-3FA2-1B45-AD1D-49AC9EFBDE37}"/>
              </a:ext>
            </a:extLst>
          </p:cNvPr>
          <p:cNvSpPr/>
          <p:nvPr/>
        </p:nvSpPr>
        <p:spPr>
          <a:xfrm>
            <a:off x="4004235" y="5579085"/>
            <a:ext cx="374038" cy="18527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D80863D1-9A97-0E4E-96E3-D47E2E69A977}"/>
              </a:ext>
            </a:extLst>
          </p:cNvPr>
          <p:cNvSpPr/>
          <p:nvPr/>
        </p:nvSpPr>
        <p:spPr>
          <a:xfrm>
            <a:off x="7890774" y="5571611"/>
            <a:ext cx="374038" cy="18527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A45B61BF-CDB8-8A44-B332-1C91095D653B}"/>
              </a:ext>
            </a:extLst>
          </p:cNvPr>
          <p:cNvSpPr/>
          <p:nvPr/>
        </p:nvSpPr>
        <p:spPr>
          <a:xfrm>
            <a:off x="4004235" y="3311614"/>
            <a:ext cx="374038" cy="18527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A753B47-BA72-A749-80D2-F26D9E28AA5C}"/>
              </a:ext>
            </a:extLst>
          </p:cNvPr>
          <p:cNvSpPr/>
          <p:nvPr/>
        </p:nvSpPr>
        <p:spPr>
          <a:xfrm>
            <a:off x="7890774" y="3310124"/>
            <a:ext cx="374038" cy="18527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50D9-8F8E-CA4F-99C4-EE6A61B694F6}"/>
              </a:ext>
            </a:extLst>
          </p:cNvPr>
          <p:cNvSpPr txBox="1"/>
          <p:nvPr/>
        </p:nvSpPr>
        <p:spPr>
          <a:xfrm>
            <a:off x="4735879" y="4305979"/>
            <a:ext cx="28777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파괴적 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빙하 파괴 확률 증가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7DE20B-EABF-A840-AAA5-68BE9EEDDC0A}"/>
              </a:ext>
            </a:extLst>
          </p:cNvPr>
          <p:cNvSpPr txBox="1"/>
          <p:nvPr/>
        </p:nvSpPr>
        <p:spPr>
          <a:xfrm>
            <a:off x="4655456" y="1942949"/>
            <a:ext cx="28777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친화적 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빙하 파괴 확률 감소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AE276-26C1-4C2C-B460-C7EBD430FBA8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345311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903D47-7F64-A34B-BA2A-44F63A9D4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6" y="2972784"/>
            <a:ext cx="5564232" cy="2567404"/>
          </a:xfrm>
          <a:prstGeom prst="rect">
            <a:avLst/>
          </a:prstGeom>
        </p:spPr>
      </p:pic>
      <p:pic>
        <p:nvPicPr>
          <p:cNvPr id="5" name="그림 4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52DA14DC-5C0A-F14C-9B37-5D64B74D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2" y="2972784"/>
            <a:ext cx="5564232" cy="2567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2A1E7-3E0B-004B-BCA7-D553E012AB40}"/>
              </a:ext>
            </a:extLst>
          </p:cNvPr>
          <p:cNvSpPr txBox="1"/>
          <p:nvPr/>
        </p:nvSpPr>
        <p:spPr>
          <a:xfrm>
            <a:off x="1695736" y="2372620"/>
            <a:ext cx="28777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친화적 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생성 확률 감소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D01A0-632A-A942-A611-EA02E1EEB163}"/>
              </a:ext>
            </a:extLst>
          </p:cNvPr>
          <p:cNvSpPr txBox="1"/>
          <p:nvPr/>
        </p:nvSpPr>
        <p:spPr>
          <a:xfrm>
            <a:off x="7618552" y="2372620"/>
            <a:ext cx="28777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친화적 선택이 많을 경우</a:t>
            </a:r>
            <a:b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생성 확률 증가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5F17C7-E83A-4F17-A969-292A322B593B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1536437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20F4D-D66F-4BEE-9192-E1D7B1C4A9DB}"/>
              </a:ext>
            </a:extLst>
          </p:cNvPr>
          <p:cNvSpPr txBox="1"/>
          <p:nvPr/>
        </p:nvSpPr>
        <p:spPr>
          <a:xfrm>
            <a:off x="4998584" y="630998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일시정지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77B7ED-2CCB-4058-930A-6E5E31E81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87" y="1419670"/>
            <a:ext cx="10070826" cy="460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20F4D-D66F-4BEE-9192-E1D7B1C4A9DB}"/>
              </a:ext>
            </a:extLst>
          </p:cNvPr>
          <p:cNvSpPr txBox="1"/>
          <p:nvPr/>
        </p:nvSpPr>
        <p:spPr>
          <a:xfrm>
            <a:off x="5229416" y="625853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32209-17AB-4F38-8D4F-3DA5FEA6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7" y="1392264"/>
            <a:ext cx="10037524" cy="46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20F4D-D66F-4BEE-9192-E1D7B1C4A9DB}"/>
              </a:ext>
            </a:extLst>
          </p:cNvPr>
          <p:cNvSpPr txBox="1"/>
          <p:nvPr/>
        </p:nvSpPr>
        <p:spPr>
          <a:xfrm>
            <a:off x="5128427" y="626910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튜토리얼 화면</a:t>
            </a:r>
          </a:p>
        </p:txBody>
      </p:sp>
      <p:pic>
        <p:nvPicPr>
          <p:cNvPr id="3" name="그림 2" descr="전자기기이(가) 표시된 사진&#10;&#10;자동 생성된 설명">
            <a:extLst>
              <a:ext uri="{FF2B5EF4-FFF2-40B4-BE49-F238E27FC236}">
                <a16:creationId xmlns:a16="http://schemas.microsoft.com/office/drawing/2014/main" id="{A712F1D2-B0AB-4338-B1BE-F5A0B6924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93" y="1437656"/>
            <a:ext cx="10043814" cy="46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D581F3-4611-4B31-87B4-8284253A119B}"/>
              </a:ext>
            </a:extLst>
          </p:cNvPr>
          <p:cNvCxnSpPr>
            <a:cxnSpLocks/>
          </p:cNvCxnSpPr>
          <p:nvPr/>
        </p:nvCxnSpPr>
        <p:spPr>
          <a:xfrm>
            <a:off x="0" y="3320143"/>
            <a:ext cx="3347634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1106925-0BC3-4372-90D8-5D5C5A1270F7}"/>
              </a:ext>
            </a:extLst>
          </p:cNvPr>
          <p:cNvSpPr/>
          <p:nvPr/>
        </p:nvSpPr>
        <p:spPr>
          <a:xfrm>
            <a:off x="3642100" y="1880143"/>
            <a:ext cx="2880000" cy="288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7D75CEA-50A2-47E5-A718-E4FAAF84570C}"/>
              </a:ext>
            </a:extLst>
          </p:cNvPr>
          <p:cNvSpPr/>
          <p:nvPr/>
        </p:nvSpPr>
        <p:spPr>
          <a:xfrm>
            <a:off x="8118529" y="1996698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7A89483-FD27-4BA5-ADEA-1634FC050244}"/>
              </a:ext>
            </a:extLst>
          </p:cNvPr>
          <p:cNvSpPr/>
          <p:nvPr/>
        </p:nvSpPr>
        <p:spPr>
          <a:xfrm>
            <a:off x="8118529" y="3320143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3A771-0932-4B0F-9E17-E6C11429E74A}"/>
              </a:ext>
            </a:extLst>
          </p:cNvPr>
          <p:cNvSpPr txBox="1"/>
          <p:nvPr/>
        </p:nvSpPr>
        <p:spPr>
          <a:xfrm>
            <a:off x="9238823" y="2091549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선정이유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22280-9C02-45EC-B9D0-CC9269AA4D16}"/>
              </a:ext>
            </a:extLst>
          </p:cNvPr>
          <p:cNvSpPr txBox="1"/>
          <p:nvPr/>
        </p:nvSpPr>
        <p:spPr>
          <a:xfrm>
            <a:off x="9238822" y="3414994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1-2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게임소개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89D840E9-21F9-4B93-B6DA-17E2A72F8E14}"/>
              </a:ext>
            </a:extLst>
          </p:cNvPr>
          <p:cNvSpPr/>
          <p:nvPr/>
        </p:nvSpPr>
        <p:spPr>
          <a:xfrm>
            <a:off x="8118529" y="4833290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10B0A-DD93-4B07-9AF5-8CB84AE03309}"/>
              </a:ext>
            </a:extLst>
          </p:cNvPr>
          <p:cNvSpPr txBox="1"/>
          <p:nvPr/>
        </p:nvSpPr>
        <p:spPr>
          <a:xfrm>
            <a:off x="9238822" y="4921832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1-3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컨텐츠설계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611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이(가) 표시된 사진&#10;&#10;자동 생성된 설명">
            <a:extLst>
              <a:ext uri="{FF2B5EF4-FFF2-40B4-BE49-F238E27FC236}">
                <a16:creationId xmlns:a16="http://schemas.microsoft.com/office/drawing/2014/main" id="{37AA5583-1574-467F-A647-B90A2BA0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5" y="1303656"/>
            <a:ext cx="10005256" cy="46227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B9DEB-5A8F-4D5E-8FD5-FD3DC9124E33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454BC39-C2D5-4A40-A6F5-4BF7A723E6BE}"/>
              </a:ext>
            </a:extLst>
          </p:cNvPr>
          <p:cNvSpPr/>
          <p:nvPr/>
        </p:nvSpPr>
        <p:spPr>
          <a:xfrm>
            <a:off x="1521775" y="4155808"/>
            <a:ext cx="1440000" cy="144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C0D6F-C5BC-4D24-8191-55BD338D4805}"/>
              </a:ext>
            </a:extLst>
          </p:cNvPr>
          <p:cNvSpPr txBox="1"/>
          <p:nvPr/>
        </p:nvSpPr>
        <p:spPr>
          <a:xfrm>
            <a:off x="831773" y="6295751"/>
            <a:ext cx="24737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곰을 이동할 수 있는 버튼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10C7804-51A3-4DC8-8EA8-C94A1D06064D}"/>
              </a:ext>
            </a:extLst>
          </p:cNvPr>
          <p:cNvSpPr/>
          <p:nvPr/>
        </p:nvSpPr>
        <p:spPr>
          <a:xfrm>
            <a:off x="1571157" y="1350804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947DF-A4A0-4D0E-991A-BACDC9583AAE}"/>
              </a:ext>
            </a:extLst>
          </p:cNvPr>
          <p:cNvSpPr txBox="1"/>
          <p:nvPr/>
        </p:nvSpPr>
        <p:spPr>
          <a:xfrm>
            <a:off x="3036639" y="472661"/>
            <a:ext cx="36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적을 맞추거나 처지 시 증가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발판 밟으면 감소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CE587E2-F31A-4202-B793-7B2C88AC2844}"/>
              </a:ext>
            </a:extLst>
          </p:cNvPr>
          <p:cNvCxnSpPr>
            <a:stCxn id="27" idx="7"/>
            <a:endCxn id="28" idx="1"/>
          </p:cNvCxnSpPr>
          <p:nvPr/>
        </p:nvCxnSpPr>
        <p:spPr>
          <a:xfrm rot="5400000" flipH="1" flipV="1">
            <a:off x="2408248" y="880575"/>
            <a:ext cx="713139" cy="5436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6702FBD-AB2F-4CC7-AA88-0353C05F024B}"/>
              </a:ext>
            </a:extLst>
          </p:cNvPr>
          <p:cNvSpPr/>
          <p:nvPr/>
        </p:nvSpPr>
        <p:spPr>
          <a:xfrm>
            <a:off x="4386880" y="1303656"/>
            <a:ext cx="1929251" cy="646331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A17ED6-3CF6-49F7-AEA2-FCDDFEB7A201}"/>
              </a:ext>
            </a:extLst>
          </p:cNvPr>
          <p:cNvSpPr txBox="1"/>
          <p:nvPr/>
        </p:nvSpPr>
        <p:spPr>
          <a:xfrm>
            <a:off x="7337997" y="316534"/>
            <a:ext cx="363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지속적으로 일정량 감소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발판 밟으면 감소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회복 발판 밟으면 증가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9856D64-7041-450A-B0E7-6FC2720A088E}"/>
              </a:ext>
            </a:extLst>
          </p:cNvPr>
          <p:cNvCxnSpPr>
            <a:stCxn id="30" idx="6"/>
            <a:endCxn id="32" idx="2"/>
          </p:cNvCxnSpPr>
          <p:nvPr/>
        </p:nvCxnSpPr>
        <p:spPr>
          <a:xfrm flipV="1">
            <a:off x="6316131" y="1239864"/>
            <a:ext cx="2839230" cy="3869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406A33C-4D75-4422-B00E-3107002054C6}"/>
              </a:ext>
            </a:extLst>
          </p:cNvPr>
          <p:cNvSpPr/>
          <p:nvPr/>
        </p:nvSpPr>
        <p:spPr>
          <a:xfrm>
            <a:off x="9298628" y="4124845"/>
            <a:ext cx="1440000" cy="144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486D26-98DF-462F-B19A-E53F7EF3C18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2068650" y="5595808"/>
            <a:ext cx="173125" cy="699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6794912-CFFC-4B98-9CAF-2E8C25B92E9D}"/>
              </a:ext>
            </a:extLst>
          </p:cNvPr>
          <p:cNvSpPr txBox="1"/>
          <p:nvPr/>
        </p:nvSpPr>
        <p:spPr>
          <a:xfrm>
            <a:off x="8262378" y="6295751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가운데 조준점을 향해 눈덩이 투척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130EB3-8638-4528-8705-258896D9C13C}"/>
              </a:ext>
            </a:extLst>
          </p:cNvPr>
          <p:cNvCxnSpPr>
            <a:cxnSpLocks/>
            <a:stCxn id="39" idx="4"/>
            <a:endCxn id="45" idx="0"/>
          </p:cNvCxnSpPr>
          <p:nvPr/>
        </p:nvCxnSpPr>
        <p:spPr>
          <a:xfrm flipH="1">
            <a:off x="9903212" y="5564845"/>
            <a:ext cx="115416" cy="7309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1DBC7C0-EA2D-4117-94DA-61B37AF6C833}"/>
              </a:ext>
            </a:extLst>
          </p:cNvPr>
          <p:cNvSpPr/>
          <p:nvPr/>
        </p:nvSpPr>
        <p:spPr>
          <a:xfrm>
            <a:off x="5776132" y="3584845"/>
            <a:ext cx="1080000" cy="10800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934EB2-78A9-4E27-ADCB-C3D903EA70C7}"/>
              </a:ext>
            </a:extLst>
          </p:cNvPr>
          <p:cNvSpPr txBox="1"/>
          <p:nvPr/>
        </p:nvSpPr>
        <p:spPr>
          <a:xfrm>
            <a:off x="4498768" y="5946618"/>
            <a:ext cx="363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무작위로 이동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일정시간마다 쓰레기 투척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죽으면 회복 발판 생성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6E01576-231B-4392-9B2B-8654F2CBBE2D}"/>
              </a:ext>
            </a:extLst>
          </p:cNvPr>
          <p:cNvCxnSpPr>
            <a:endCxn id="54" idx="0"/>
          </p:cNvCxnSpPr>
          <p:nvPr/>
        </p:nvCxnSpPr>
        <p:spPr>
          <a:xfrm>
            <a:off x="6316132" y="4664845"/>
            <a:ext cx="0" cy="1281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35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눈, 비행기, 남자, 공기이(가) 표시된 사진&#10;&#10;자동 생성된 설명">
            <a:extLst>
              <a:ext uri="{FF2B5EF4-FFF2-40B4-BE49-F238E27FC236}">
                <a16:creationId xmlns:a16="http://schemas.microsoft.com/office/drawing/2014/main" id="{AF28CDD2-F126-4BF0-BAEC-651D40EE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4" y="1722950"/>
            <a:ext cx="3721550" cy="1706050"/>
          </a:xfrm>
          <a:prstGeom prst="rect">
            <a:avLst/>
          </a:prstGeom>
        </p:spPr>
      </p:pic>
      <p:pic>
        <p:nvPicPr>
          <p:cNvPr id="7" name="그림 6" descr="텐트, 거울, 트럭이(가) 표시된 사진&#10;&#10;자동 생성된 설명">
            <a:extLst>
              <a:ext uri="{FF2B5EF4-FFF2-40B4-BE49-F238E27FC236}">
                <a16:creationId xmlns:a16="http://schemas.microsoft.com/office/drawing/2014/main" id="{3C8FD57F-389F-4753-ADBC-ED9B847F0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9" y="1761375"/>
            <a:ext cx="3717480" cy="1706050"/>
          </a:xfrm>
          <a:prstGeom prst="rect">
            <a:avLst/>
          </a:prstGeom>
        </p:spPr>
      </p:pic>
      <p:pic>
        <p:nvPicPr>
          <p:cNvPr id="9" name="그림 8" descr="눈, 앉아있는, 테이블, 전면이(가) 표시된 사진&#10;&#10;자동 생성된 설명">
            <a:extLst>
              <a:ext uri="{FF2B5EF4-FFF2-40B4-BE49-F238E27FC236}">
                <a16:creationId xmlns:a16="http://schemas.microsoft.com/office/drawing/2014/main" id="{5F74E771-511C-408E-BAC4-59D9C2E4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71" y="1722950"/>
            <a:ext cx="3722291" cy="17060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B19585-4CDE-417E-A98F-E05045AC062F}"/>
              </a:ext>
            </a:extLst>
          </p:cNvPr>
          <p:cNvSpPr/>
          <p:nvPr/>
        </p:nvSpPr>
        <p:spPr>
          <a:xfrm>
            <a:off x="673260" y="4649213"/>
            <a:ext cx="10845478" cy="367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1EEB3-F7E2-47C0-A147-0292A68FC504}"/>
              </a:ext>
            </a:extLst>
          </p:cNvPr>
          <p:cNvSpPr txBox="1"/>
          <p:nvPr/>
        </p:nvSpPr>
        <p:spPr>
          <a:xfrm>
            <a:off x="673260" y="4133640"/>
            <a:ext cx="46538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파괴적 선택이 많을 경우</a:t>
            </a:r>
            <a:endParaRPr kumimoji="1" lang="ko-Kore-KR" altLang="en-US" sz="3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B28D1-A6A4-4940-93A4-1811377EE5BF}"/>
              </a:ext>
            </a:extLst>
          </p:cNvPr>
          <p:cNvSpPr txBox="1"/>
          <p:nvPr/>
        </p:nvSpPr>
        <p:spPr>
          <a:xfrm>
            <a:off x="673260" y="5399221"/>
            <a:ext cx="364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 개체 수 증가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장판 출현 빈도 증가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C2805D-B092-47D9-8E1B-2B2976CA658A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2355998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비행기이(가) 표시된 사진&#10;&#10;자동 생성된 설명">
            <a:extLst>
              <a:ext uri="{FF2B5EF4-FFF2-40B4-BE49-F238E27FC236}">
                <a16:creationId xmlns:a16="http://schemas.microsoft.com/office/drawing/2014/main" id="{6AE48B02-C62C-490D-AE46-A097B0A0B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3" y="1782721"/>
            <a:ext cx="3775617" cy="1706050"/>
          </a:xfrm>
          <a:prstGeom prst="rect">
            <a:avLst/>
          </a:prstGeom>
        </p:spPr>
      </p:pic>
      <p:pic>
        <p:nvPicPr>
          <p:cNvPr id="9" name="그림 8" descr="비행기이(가) 표시된 사진&#10;&#10;자동 생성된 설명">
            <a:extLst>
              <a:ext uri="{FF2B5EF4-FFF2-40B4-BE49-F238E27FC236}">
                <a16:creationId xmlns:a16="http://schemas.microsoft.com/office/drawing/2014/main" id="{F4C3159F-91A0-45F2-A990-8F10ADF50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08" y="1814770"/>
            <a:ext cx="3696731" cy="1684021"/>
          </a:xfrm>
          <a:prstGeom prst="rect">
            <a:avLst/>
          </a:prstGeom>
        </p:spPr>
      </p:pic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id="{B0714381-D4A0-436F-8FA6-3DCD166D8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24" y="1782721"/>
            <a:ext cx="3721550" cy="171607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8C5BE66-09FA-4289-AD22-07771E2E9DB2}"/>
              </a:ext>
            </a:extLst>
          </p:cNvPr>
          <p:cNvSpPr/>
          <p:nvPr/>
        </p:nvSpPr>
        <p:spPr>
          <a:xfrm>
            <a:off x="673260" y="4649213"/>
            <a:ext cx="10845478" cy="367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7824CC-0C6C-42D5-B734-9ACCC1D8F8A5}"/>
              </a:ext>
            </a:extLst>
          </p:cNvPr>
          <p:cNvSpPr txBox="1"/>
          <p:nvPr/>
        </p:nvSpPr>
        <p:spPr>
          <a:xfrm>
            <a:off x="673260" y="4095215"/>
            <a:ext cx="46538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파괴적 선택이 많을 경우</a:t>
            </a:r>
            <a:endParaRPr kumimoji="1" lang="ko-Kore-KR" altLang="en-US" sz="3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B9A62-AD80-447E-A509-E336DD2D2348}"/>
              </a:ext>
            </a:extLst>
          </p:cNvPr>
          <p:cNvSpPr txBox="1"/>
          <p:nvPr/>
        </p:nvSpPr>
        <p:spPr>
          <a:xfrm>
            <a:off x="673260" y="5399221"/>
            <a:ext cx="364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 장판 데미지 증가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스코어 감소량 증가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ECC9F6-7E77-4140-B560-07BBBDCCC14D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</a:p>
        </p:txBody>
      </p:sp>
    </p:spTree>
    <p:extLst>
      <p:ext uri="{BB962C8B-B14F-4D97-AF65-F5344CB8AC3E}">
        <p14:creationId xmlns:p14="http://schemas.microsoft.com/office/powerpoint/2010/main" val="3492473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46B9BB-A589-4700-A49F-423C7AB76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8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8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53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DBFE06-AF89-438D-8AE9-2212C6FF3EB1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45F8E-511A-4AA5-848C-557B1861C2E3}"/>
              </a:ext>
            </a:extLst>
          </p:cNvPr>
          <p:cNvSpPr txBox="1"/>
          <p:nvPr/>
        </p:nvSpPr>
        <p:spPr>
          <a:xfrm>
            <a:off x="3709768" y="1154291"/>
            <a:ext cx="4772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오염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심각성을 느끼게 됨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207874C-AC3E-405B-A84C-FC18EC08464D}"/>
              </a:ext>
            </a:extLst>
          </p:cNvPr>
          <p:cNvSpPr/>
          <p:nvPr/>
        </p:nvSpPr>
        <p:spPr>
          <a:xfrm>
            <a:off x="5708541" y="1677511"/>
            <a:ext cx="774915" cy="809635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B020F-6116-4BF3-AD69-56CC80BB7573}"/>
              </a:ext>
            </a:extLst>
          </p:cNvPr>
          <p:cNvSpPr txBox="1"/>
          <p:nvPr/>
        </p:nvSpPr>
        <p:spPr>
          <a:xfrm>
            <a:off x="2818903" y="2579176"/>
            <a:ext cx="767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시기에 </a:t>
            </a:r>
            <a:r>
              <a:rPr lang="ko-KR" altLang="en-US" sz="2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콘텐츠의 관심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높아짐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D4BD0FF-C7C6-48B5-9C51-34F24CBB4448}"/>
              </a:ext>
            </a:extLst>
          </p:cNvPr>
          <p:cNvSpPr/>
          <p:nvPr/>
        </p:nvSpPr>
        <p:spPr>
          <a:xfrm>
            <a:off x="5708541" y="3194426"/>
            <a:ext cx="774915" cy="809635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BCB4F-E948-4A58-A3E1-308A51FD09A0}"/>
              </a:ext>
            </a:extLst>
          </p:cNvPr>
          <p:cNvSpPr txBox="1"/>
          <p:nvPr/>
        </p:nvSpPr>
        <p:spPr>
          <a:xfrm>
            <a:off x="3206364" y="4096091"/>
            <a:ext cx="6554184" cy="51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유니티를 이용하여 </a:t>
            </a:r>
            <a:r>
              <a:rPr lang="ko-KR" altLang="en-US" sz="2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게임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개발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612DA52-0422-4F4B-9FB5-EBE653C13B2C}"/>
              </a:ext>
            </a:extLst>
          </p:cNvPr>
          <p:cNvSpPr/>
          <p:nvPr/>
        </p:nvSpPr>
        <p:spPr>
          <a:xfrm>
            <a:off x="5708541" y="4707618"/>
            <a:ext cx="774915" cy="809635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D281F-0F90-4AF6-8543-010C9B9DBF3E}"/>
              </a:ext>
            </a:extLst>
          </p:cNvPr>
          <p:cNvSpPr txBox="1"/>
          <p:nvPr/>
        </p:nvSpPr>
        <p:spPr>
          <a:xfrm>
            <a:off x="3447478" y="5609283"/>
            <a:ext cx="6554184" cy="51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게임으로 자연스럽게 </a:t>
            </a:r>
            <a:r>
              <a:rPr lang="ko-KR" altLang="en-US" sz="2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인식 개선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9015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0E8A92-8A0F-498D-9E8B-C1ED80F646C2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1190A3-F9DB-4496-A045-1726950EA4C6}"/>
              </a:ext>
            </a:extLst>
          </p:cNvPr>
          <p:cNvSpPr/>
          <p:nvPr/>
        </p:nvSpPr>
        <p:spPr>
          <a:xfrm>
            <a:off x="1695773" y="1716437"/>
            <a:ext cx="1403888" cy="484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게임명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E2AFC5-0723-4D89-8430-A761B29DDAFF}"/>
              </a:ext>
            </a:extLst>
          </p:cNvPr>
          <p:cNvSpPr/>
          <p:nvPr/>
        </p:nvSpPr>
        <p:spPr>
          <a:xfrm>
            <a:off x="1695771" y="2489415"/>
            <a:ext cx="1403888" cy="484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7EFC2D-D77F-4ECD-9B73-C9ACE1D790A1}"/>
              </a:ext>
            </a:extLst>
          </p:cNvPr>
          <p:cNvSpPr/>
          <p:nvPr/>
        </p:nvSpPr>
        <p:spPr>
          <a:xfrm>
            <a:off x="1695770" y="3262393"/>
            <a:ext cx="1403889" cy="484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플랫폼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9D0E82-F3F4-4C20-BF42-3C6C1004E9E2}"/>
              </a:ext>
            </a:extLst>
          </p:cNvPr>
          <p:cNvSpPr/>
          <p:nvPr/>
        </p:nvSpPr>
        <p:spPr>
          <a:xfrm>
            <a:off x="1695769" y="4035371"/>
            <a:ext cx="1403890" cy="484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5EBA42-A436-4A66-BF31-A95CC5F74C68}"/>
              </a:ext>
            </a:extLst>
          </p:cNvPr>
          <p:cNvSpPr/>
          <p:nvPr/>
        </p:nvSpPr>
        <p:spPr>
          <a:xfrm>
            <a:off x="1695769" y="4808349"/>
            <a:ext cx="1403890" cy="484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DADDB-E49B-4591-B642-BBB15140476B}"/>
              </a:ext>
            </a:extLst>
          </p:cNvPr>
          <p:cNvSpPr txBox="1"/>
          <p:nvPr/>
        </p:nvSpPr>
        <p:spPr>
          <a:xfrm>
            <a:off x="3487119" y="1716437"/>
            <a:ext cx="147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ICEBERG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36045-DA17-4275-8CF9-2C7B3BCB893E}"/>
              </a:ext>
            </a:extLst>
          </p:cNvPr>
          <p:cNvSpPr txBox="1"/>
          <p:nvPr/>
        </p:nvSpPr>
        <p:spPr>
          <a:xfrm>
            <a:off x="3487119" y="251207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인생 시뮬레이션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458B5-0FD0-46BB-8E77-5AFC28F764CD}"/>
              </a:ext>
            </a:extLst>
          </p:cNvPr>
          <p:cNvSpPr txBox="1"/>
          <p:nvPr/>
        </p:nvSpPr>
        <p:spPr>
          <a:xfrm>
            <a:off x="3487119" y="3312762"/>
            <a:ext cx="357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(Android/IOS), PC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9C964-51FE-460F-A16A-AA25D4BE10EB}"/>
              </a:ext>
            </a:extLst>
          </p:cNvPr>
          <p:cNvSpPr txBox="1"/>
          <p:nvPr/>
        </p:nvSpPr>
        <p:spPr>
          <a:xfrm>
            <a:off x="3487119" y="4113452"/>
            <a:ext cx="371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Unity 3D / C# / </a:t>
            </a:r>
            <a:r>
              <a:rPr lang="en-US" altLang="ko-KR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FireBase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C29E02-D164-401E-BBE5-CEF47424E1FD}"/>
              </a:ext>
            </a:extLst>
          </p:cNvPr>
          <p:cNvSpPr txBox="1"/>
          <p:nvPr/>
        </p:nvSpPr>
        <p:spPr>
          <a:xfrm>
            <a:off x="3487119" y="4914142"/>
            <a:ext cx="5719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현실과 비슷한 분위기를 내는 게임으로 유저의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선택이 게임의 환경에 영향을 미쳐서 유저에게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자연스럽게 환경 의식을 개선할 수 있음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8E0D6-E5B5-4A85-BEED-0968FC6ED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2" y="318635"/>
            <a:ext cx="10312216" cy="62207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0E8A92-8A0F-498D-9E8B-C1ED80F646C2}"/>
              </a:ext>
            </a:extLst>
          </p:cNvPr>
          <p:cNvSpPr/>
          <p:nvPr/>
        </p:nvSpPr>
        <p:spPr>
          <a:xfrm>
            <a:off x="-123986" y="418454"/>
            <a:ext cx="2740186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컨텐츠설계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8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D581F3-4611-4B31-87B4-8284253A119B}"/>
              </a:ext>
            </a:extLst>
          </p:cNvPr>
          <p:cNvCxnSpPr>
            <a:cxnSpLocks/>
          </p:cNvCxnSpPr>
          <p:nvPr/>
        </p:nvCxnSpPr>
        <p:spPr>
          <a:xfrm>
            <a:off x="0" y="3320143"/>
            <a:ext cx="3347634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1106925-0BC3-4372-90D8-5D5C5A1270F7}"/>
              </a:ext>
            </a:extLst>
          </p:cNvPr>
          <p:cNvSpPr/>
          <p:nvPr/>
        </p:nvSpPr>
        <p:spPr>
          <a:xfrm>
            <a:off x="3642100" y="1880143"/>
            <a:ext cx="2880000" cy="288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       개발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7D75CEA-50A2-47E5-A718-E4FAAF84570C}"/>
              </a:ext>
            </a:extLst>
          </p:cNvPr>
          <p:cNvSpPr/>
          <p:nvPr/>
        </p:nvSpPr>
        <p:spPr>
          <a:xfrm>
            <a:off x="7900814" y="1430641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7A89483-FD27-4BA5-ADEA-1634FC050244}"/>
              </a:ext>
            </a:extLst>
          </p:cNvPr>
          <p:cNvSpPr/>
          <p:nvPr/>
        </p:nvSpPr>
        <p:spPr>
          <a:xfrm>
            <a:off x="7900814" y="3582324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3A771-0932-4B0F-9E17-E6C11429E74A}"/>
              </a:ext>
            </a:extLst>
          </p:cNvPr>
          <p:cNvSpPr txBox="1"/>
          <p:nvPr/>
        </p:nvSpPr>
        <p:spPr>
          <a:xfrm>
            <a:off x="9021108" y="1525492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22280-9C02-45EC-B9D0-CC9269AA4D16}"/>
              </a:ext>
            </a:extLst>
          </p:cNvPr>
          <p:cNvSpPr txBox="1"/>
          <p:nvPr/>
        </p:nvSpPr>
        <p:spPr>
          <a:xfrm>
            <a:off x="9021107" y="367086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제작일정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42F2E878-3A4F-4CC5-872C-B2EAC7FBABAF}"/>
              </a:ext>
            </a:extLst>
          </p:cNvPr>
          <p:cNvSpPr/>
          <p:nvPr/>
        </p:nvSpPr>
        <p:spPr>
          <a:xfrm>
            <a:off x="7900814" y="2503328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EB96-4AA3-4D83-8858-28A3245B7428}"/>
              </a:ext>
            </a:extLst>
          </p:cNvPr>
          <p:cNvSpPr txBox="1"/>
          <p:nvPr/>
        </p:nvSpPr>
        <p:spPr>
          <a:xfrm>
            <a:off x="9021108" y="2598179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역할분담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1DF416A-9FEB-4066-87AD-64B5BDAE9382}"/>
              </a:ext>
            </a:extLst>
          </p:cNvPr>
          <p:cNvSpPr/>
          <p:nvPr/>
        </p:nvSpPr>
        <p:spPr>
          <a:xfrm>
            <a:off x="7900814" y="4743553"/>
            <a:ext cx="697424" cy="7129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94BE0-F75D-49D7-A6FF-FC6F8C342F88}"/>
              </a:ext>
            </a:extLst>
          </p:cNvPr>
          <p:cNvSpPr txBox="1"/>
          <p:nvPr/>
        </p:nvSpPr>
        <p:spPr>
          <a:xfrm>
            <a:off x="9021107" y="4832095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2-4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게임시스템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10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BAF881A-AF7A-4637-AA10-13686F63855B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53F631-D6E7-486B-8086-0826E51007DD}"/>
              </a:ext>
            </a:extLst>
          </p:cNvPr>
          <p:cNvSpPr/>
          <p:nvPr/>
        </p:nvSpPr>
        <p:spPr>
          <a:xfrm>
            <a:off x="1110343" y="2090057"/>
            <a:ext cx="2656114" cy="23513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16B5E6-7F36-4366-80B4-530C75CB26A0}"/>
              </a:ext>
            </a:extLst>
          </p:cNvPr>
          <p:cNvSpPr/>
          <p:nvPr/>
        </p:nvSpPr>
        <p:spPr>
          <a:xfrm>
            <a:off x="4767943" y="2090057"/>
            <a:ext cx="2656114" cy="23513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66FC7-149B-4635-AA05-2620B6C2F0E9}"/>
              </a:ext>
            </a:extLst>
          </p:cNvPr>
          <p:cNvSpPr/>
          <p:nvPr/>
        </p:nvSpPr>
        <p:spPr>
          <a:xfrm>
            <a:off x="8425543" y="2090057"/>
            <a:ext cx="2656114" cy="23513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43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150BED-9976-48E3-ADF1-364236BA6BEE}"/>
              </a:ext>
            </a:extLst>
          </p:cNvPr>
          <p:cNvSpPr/>
          <p:nvPr/>
        </p:nvSpPr>
        <p:spPr>
          <a:xfrm>
            <a:off x="-123986" y="418454"/>
            <a:ext cx="2541722" cy="82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역할분담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01DAC3-B8AC-4B37-A956-9CC2C4CDB2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22" y="1767146"/>
            <a:ext cx="1329228" cy="1329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DBB56-198C-47E4-8F13-0D911C31AE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85" y="1767146"/>
            <a:ext cx="1329229" cy="1329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EB391-4766-4F1A-8B3B-6545D248A246}"/>
              </a:ext>
            </a:extLst>
          </p:cNvPr>
          <p:cNvSpPr txBox="1"/>
          <p:nvPr/>
        </p:nvSpPr>
        <p:spPr>
          <a:xfrm>
            <a:off x="1627295" y="2108594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Leader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3B846-F42C-4101-ADE8-0408D4463808}"/>
              </a:ext>
            </a:extLst>
          </p:cNvPr>
          <p:cNvSpPr txBox="1"/>
          <p:nvPr/>
        </p:nvSpPr>
        <p:spPr>
          <a:xfrm>
            <a:off x="4703695" y="2108593"/>
            <a:ext cx="278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Programmer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9A789-B4DD-4CF8-BA41-CAB59185EFA3}"/>
              </a:ext>
            </a:extLst>
          </p:cNvPr>
          <p:cNvSpPr txBox="1"/>
          <p:nvPr/>
        </p:nvSpPr>
        <p:spPr>
          <a:xfrm>
            <a:off x="8376961" y="2106037"/>
            <a:ext cx="278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Programmer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AD004-845D-45F1-96FC-15BB0CA69321}"/>
              </a:ext>
            </a:extLst>
          </p:cNvPr>
          <p:cNvSpPr txBox="1"/>
          <p:nvPr/>
        </p:nvSpPr>
        <p:spPr>
          <a:xfrm>
            <a:off x="800516" y="3096373"/>
            <a:ext cx="323443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오윤택</a:t>
            </a:r>
            <a:endParaRPr lang="en-US" altLang="ko-KR" sz="3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게임기획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게임 외부활동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05CAB-CFB9-42CA-8AEF-29FC7A243C2C}"/>
              </a:ext>
            </a:extLst>
          </p:cNvPr>
          <p:cNvSpPr txBox="1"/>
          <p:nvPr/>
        </p:nvSpPr>
        <p:spPr>
          <a:xfrm>
            <a:off x="4478779" y="3096373"/>
            <a:ext cx="323443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</a:t>
            </a:r>
            <a:endParaRPr lang="en-US" altLang="ko-KR" sz="3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시스템 구축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게임 시스템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742F2-512F-4520-A05D-AB34A0C72927}"/>
              </a:ext>
            </a:extLst>
          </p:cNvPr>
          <p:cNvSpPr txBox="1"/>
          <p:nvPr/>
        </p:nvSpPr>
        <p:spPr>
          <a:xfrm>
            <a:off x="8157045" y="3096373"/>
            <a:ext cx="323443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최윤호</a:t>
            </a:r>
            <a:endParaRPr lang="en-US" altLang="ko-KR" sz="3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미니게임</a:t>
            </a: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게임 내부활동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B66C85-C32A-4A6F-B766-F07A2AE2E107}"/>
              </a:ext>
            </a:extLst>
          </p:cNvPr>
          <p:cNvSpPr txBox="1"/>
          <p:nvPr/>
        </p:nvSpPr>
        <p:spPr>
          <a:xfrm>
            <a:off x="3580726" y="5930756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※Unity </a:t>
            </a:r>
            <a:r>
              <a:rPr lang="ko-KR" altLang="en-US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게임개발에</a:t>
            </a:r>
            <a:r>
              <a:rPr lang="en-US" altLang="ko-KR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</a:t>
            </a:r>
            <a:r>
              <a:rPr lang="en-US" altLang="ko-KR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참여하였음</a:t>
            </a:r>
            <a:r>
              <a:rPr lang="en-US" altLang="ko-KR" sz="2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2A1C56-5440-48B4-BE01-64674A3BC7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08" y="1767146"/>
            <a:ext cx="1324114" cy="1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1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848</Words>
  <Application>Microsoft Office PowerPoint</Application>
  <PresentationFormat>와이드스크린</PresentationFormat>
  <Paragraphs>352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KoPubWorld돋움체 Bold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777dbsxor@gmail.com</dc:creator>
  <cp:lastModifiedBy>choi yoonho</cp:lastModifiedBy>
  <cp:revision>102</cp:revision>
  <dcterms:created xsi:type="dcterms:W3CDTF">2020-10-30T08:49:28Z</dcterms:created>
  <dcterms:modified xsi:type="dcterms:W3CDTF">2020-11-03T12:22:19Z</dcterms:modified>
</cp:coreProperties>
</file>